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1" r:id="rId4"/>
    <p:sldId id="259" r:id="rId5"/>
    <p:sldId id="272" r:id="rId6"/>
    <p:sldId id="260" r:id="rId7"/>
    <p:sldId id="273" r:id="rId8"/>
    <p:sldId id="274" r:id="rId9"/>
    <p:sldId id="275" r:id="rId10"/>
    <p:sldId id="276" r:id="rId11"/>
    <p:sldId id="265" r:id="rId12"/>
    <p:sldId id="277" r:id="rId13"/>
    <p:sldId id="267" r:id="rId14"/>
    <p:sldId id="268" r:id="rId15"/>
    <p:sldId id="278" r:id="rId16"/>
    <p:sldId id="27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4B47D3-89C2-46C8-97CF-867E9799185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C54BCA7-DECC-4B81-A1FC-2BDB43BCE318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None/>
          </a:pPr>
          <a:r>
            <a:rPr lang="pl-PL" sz="1600" dirty="0"/>
            <a:t>inwentaryzacja drzew + plan ochrony drzewostanu </a:t>
          </a:r>
        </a:p>
      </dgm:t>
    </dgm:pt>
    <dgm:pt modelId="{130CEF36-5239-4B9E-8320-01B9D26E0DFC}" type="parTrans" cxnId="{6EDD2EA2-222A-4453-B538-907236579D92}">
      <dgm:prSet/>
      <dgm:spPr/>
      <dgm:t>
        <a:bodyPr/>
        <a:lstStyle/>
        <a:p>
          <a:endParaRPr lang="pl-PL"/>
        </a:p>
      </dgm:t>
    </dgm:pt>
    <dgm:pt modelId="{E1C918CA-6544-46A7-A453-CE96EF710B7A}" type="sibTrans" cxnId="{6EDD2EA2-222A-4453-B538-907236579D92}">
      <dgm:prSet/>
      <dgm:spPr/>
      <dgm:t>
        <a:bodyPr/>
        <a:lstStyle/>
        <a:p>
          <a:endParaRPr lang="pl-PL"/>
        </a:p>
      </dgm:t>
    </dgm:pt>
    <dgm:pt modelId="{A02CDAC6-13F0-4419-B7B9-BC3CB787AB38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600" dirty="0"/>
            <a:t>nowe nasadzenia drzew 450 szt.</a:t>
          </a:r>
        </a:p>
      </dgm:t>
    </dgm:pt>
    <dgm:pt modelId="{B9B204D6-1FE3-4376-A75E-445623C312C6}" type="parTrans" cxnId="{322744D6-EF6A-4F57-A09A-A9E33AE131E8}">
      <dgm:prSet/>
      <dgm:spPr/>
      <dgm:t>
        <a:bodyPr/>
        <a:lstStyle/>
        <a:p>
          <a:endParaRPr lang="pl-PL"/>
        </a:p>
      </dgm:t>
    </dgm:pt>
    <dgm:pt modelId="{7F8AB0C2-B148-457F-8D30-5B4A918AB9F2}" type="sibTrans" cxnId="{322744D6-EF6A-4F57-A09A-A9E33AE131E8}">
      <dgm:prSet/>
      <dgm:spPr/>
      <dgm:t>
        <a:bodyPr/>
        <a:lstStyle/>
        <a:p>
          <a:endParaRPr lang="pl-PL"/>
        </a:p>
      </dgm:t>
    </dgm:pt>
    <dgm:pt modelId="{598C38D4-7625-456E-A76B-0D40DE31A860}">
      <dgm:prSet phldrT="[Tekst]"/>
      <dgm:spPr/>
      <dgm:t>
        <a:bodyPr/>
        <a:lstStyle/>
        <a:p>
          <a:r>
            <a:rPr lang="pl-PL" dirty="0"/>
            <a:t>jesień 2024 – wiosna 2025</a:t>
          </a:r>
        </a:p>
      </dgm:t>
    </dgm:pt>
    <dgm:pt modelId="{F56C8070-7D10-44E3-83C8-581A98CB13A5}" type="parTrans" cxnId="{780116C0-2DFE-47F9-8A3A-4188B97EE302}">
      <dgm:prSet/>
      <dgm:spPr/>
      <dgm:t>
        <a:bodyPr/>
        <a:lstStyle/>
        <a:p>
          <a:endParaRPr lang="pl-PL"/>
        </a:p>
      </dgm:t>
    </dgm:pt>
    <dgm:pt modelId="{47FE70DD-2AF8-4926-AA54-7BC3FFD4E23E}" type="sibTrans" cxnId="{780116C0-2DFE-47F9-8A3A-4188B97EE302}">
      <dgm:prSet/>
      <dgm:spPr/>
      <dgm:t>
        <a:bodyPr/>
        <a:lstStyle/>
        <a:p>
          <a:endParaRPr lang="pl-PL"/>
        </a:p>
      </dgm:t>
    </dgm:pt>
    <dgm:pt modelId="{BF95E561-9729-4157-B36F-A5F3CCF8683B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600" dirty="0"/>
            <a:t>Jeżogród</a:t>
          </a:r>
        </a:p>
      </dgm:t>
    </dgm:pt>
    <dgm:pt modelId="{82033AFF-6A47-4BFC-B402-C2CD05B79A05}" type="parTrans" cxnId="{7D41C155-2BF7-4BC9-BD0F-DC40E3F30EE7}">
      <dgm:prSet/>
      <dgm:spPr/>
      <dgm:t>
        <a:bodyPr/>
        <a:lstStyle/>
        <a:p>
          <a:endParaRPr lang="pl-PL"/>
        </a:p>
      </dgm:t>
    </dgm:pt>
    <dgm:pt modelId="{FCD27C64-232C-4492-B413-1821755F0B87}" type="sibTrans" cxnId="{7D41C155-2BF7-4BC9-BD0F-DC40E3F30EE7}">
      <dgm:prSet/>
      <dgm:spPr/>
      <dgm:t>
        <a:bodyPr/>
        <a:lstStyle/>
        <a:p>
          <a:endParaRPr lang="pl-PL"/>
        </a:p>
      </dgm:t>
    </dgm:pt>
    <dgm:pt modelId="{0E667948-A0EE-4962-B01A-B701F456DAB5}">
      <dgm:prSet phldrT="[Tekst]"/>
      <dgm:spPr/>
      <dgm:t>
        <a:bodyPr/>
        <a:lstStyle/>
        <a:p>
          <a:r>
            <a:rPr lang="pl-PL" dirty="0"/>
            <a:t>jesień 2024 – wiosna 2025</a:t>
          </a:r>
        </a:p>
      </dgm:t>
    </dgm:pt>
    <dgm:pt modelId="{5DDE017F-A78B-45DC-889D-815C11B23162}" type="parTrans" cxnId="{4C331CD3-1F3A-4808-8F07-3CD0A3CE05CC}">
      <dgm:prSet/>
      <dgm:spPr/>
      <dgm:t>
        <a:bodyPr/>
        <a:lstStyle/>
        <a:p>
          <a:endParaRPr lang="pl-PL"/>
        </a:p>
      </dgm:t>
    </dgm:pt>
    <dgm:pt modelId="{83496A53-461C-4CD0-AC04-08C82246B94B}" type="sibTrans" cxnId="{4C331CD3-1F3A-4808-8F07-3CD0A3CE05CC}">
      <dgm:prSet/>
      <dgm:spPr/>
      <dgm:t>
        <a:bodyPr/>
        <a:lstStyle/>
        <a:p>
          <a:endParaRPr lang="pl-PL"/>
        </a:p>
      </dgm:t>
    </dgm:pt>
    <dgm:pt modelId="{5003F34B-BDE6-439F-A554-C607A1C4D54D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600" dirty="0"/>
            <a:t>Karamba</a:t>
          </a:r>
        </a:p>
      </dgm:t>
    </dgm:pt>
    <dgm:pt modelId="{96CA5710-EECD-4EE8-847A-884838DB29EB}" type="parTrans" cxnId="{77E60F01-D8BE-4407-89CF-1FF58BE9B65F}">
      <dgm:prSet/>
      <dgm:spPr/>
      <dgm:t>
        <a:bodyPr/>
        <a:lstStyle/>
        <a:p>
          <a:endParaRPr lang="pl-PL"/>
        </a:p>
      </dgm:t>
    </dgm:pt>
    <dgm:pt modelId="{4590AA31-C26B-4CF3-A3FF-2752091CEE2B}" type="sibTrans" cxnId="{77E60F01-D8BE-4407-89CF-1FF58BE9B65F}">
      <dgm:prSet/>
      <dgm:spPr/>
      <dgm:t>
        <a:bodyPr/>
        <a:lstStyle/>
        <a:p>
          <a:endParaRPr lang="pl-PL"/>
        </a:p>
      </dgm:t>
    </dgm:pt>
    <dgm:pt modelId="{0F2DC6DE-01D8-4542-B94D-455EC506A5B6}">
      <dgm:prSet phldrT="[Tekst]"/>
      <dgm:spPr/>
      <dgm:t>
        <a:bodyPr/>
        <a:lstStyle/>
        <a:p>
          <a:r>
            <a:rPr lang="pl-PL" dirty="0"/>
            <a:t>lato 2025 – jesień 2025</a:t>
          </a:r>
        </a:p>
      </dgm:t>
    </dgm:pt>
    <dgm:pt modelId="{02BD1610-8EDB-46E3-898F-F89858287649}" type="parTrans" cxnId="{B452A236-E49D-41FF-8F14-F0D697B23230}">
      <dgm:prSet/>
      <dgm:spPr/>
      <dgm:t>
        <a:bodyPr/>
        <a:lstStyle/>
        <a:p>
          <a:endParaRPr lang="pl-PL"/>
        </a:p>
      </dgm:t>
    </dgm:pt>
    <dgm:pt modelId="{65DCE199-9B96-4ACE-9A6D-8FD60371EDCB}" type="sibTrans" cxnId="{B452A236-E49D-41FF-8F14-F0D697B23230}">
      <dgm:prSet/>
      <dgm:spPr/>
      <dgm:t>
        <a:bodyPr/>
        <a:lstStyle/>
        <a:p>
          <a:endParaRPr lang="pl-PL"/>
        </a:p>
      </dgm:t>
    </dgm:pt>
    <dgm:pt modelId="{031C6390-84D2-4C61-A5B4-4FE528A30423}">
      <dgm:prSet phldrT="[Tekst]"/>
      <dgm:spPr/>
      <dgm:t>
        <a:bodyPr/>
        <a:lstStyle/>
        <a:p>
          <a:r>
            <a:rPr lang="pl-PL" dirty="0"/>
            <a:t>jesień 2025</a:t>
          </a:r>
        </a:p>
      </dgm:t>
    </dgm:pt>
    <dgm:pt modelId="{526EDDC6-10ED-409A-A6A3-567CB6A0513B}" type="parTrans" cxnId="{75507EFA-ADE6-4C4C-ABF4-F188DE1BC0E0}">
      <dgm:prSet/>
      <dgm:spPr/>
      <dgm:t>
        <a:bodyPr/>
        <a:lstStyle/>
        <a:p>
          <a:endParaRPr lang="pl-PL"/>
        </a:p>
      </dgm:t>
    </dgm:pt>
    <dgm:pt modelId="{CD202BE8-C1A5-489E-89A4-89A5B67FADA0}" type="sibTrans" cxnId="{75507EFA-ADE6-4C4C-ABF4-F188DE1BC0E0}">
      <dgm:prSet/>
      <dgm:spPr/>
      <dgm:t>
        <a:bodyPr/>
        <a:lstStyle/>
        <a:p>
          <a:endParaRPr lang="pl-PL"/>
        </a:p>
      </dgm:t>
    </dgm:pt>
    <dgm:pt modelId="{43F245B0-2E1A-4B86-A9BC-E89E6FF3CDC9}">
      <dgm:prSet phldrT="[Teks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dirty="0"/>
            <a:t>Rumpuć</a:t>
          </a:r>
        </a:p>
      </dgm:t>
    </dgm:pt>
    <dgm:pt modelId="{91E6FD16-D64E-41C7-819C-14246541057B}" type="parTrans" cxnId="{83C120E5-2A6B-4D21-9816-BB851928DAE1}">
      <dgm:prSet/>
      <dgm:spPr/>
      <dgm:t>
        <a:bodyPr/>
        <a:lstStyle/>
        <a:p>
          <a:endParaRPr lang="pl-PL"/>
        </a:p>
      </dgm:t>
    </dgm:pt>
    <dgm:pt modelId="{16DB105E-4C7F-423F-B6CF-E569B2323E23}" type="sibTrans" cxnId="{83C120E5-2A6B-4D21-9816-BB851928DAE1}">
      <dgm:prSet/>
      <dgm:spPr/>
      <dgm:t>
        <a:bodyPr/>
        <a:lstStyle/>
        <a:p>
          <a:endParaRPr lang="pl-PL"/>
        </a:p>
      </dgm:t>
    </dgm:pt>
    <dgm:pt modelId="{EC6B865D-8904-47F9-9692-212A0B372924}">
      <dgm:prSet phldrT="[Tekst]"/>
      <dgm:spPr/>
      <dgm:t>
        <a:bodyPr/>
        <a:lstStyle/>
        <a:p>
          <a:r>
            <a:rPr lang="pl-PL" dirty="0"/>
            <a:t>jesień 2024 – wiosna 2025</a:t>
          </a:r>
        </a:p>
      </dgm:t>
    </dgm:pt>
    <dgm:pt modelId="{7D33631C-1531-49DB-B77F-892653272B99}" type="sibTrans" cxnId="{87AAFC88-A91A-40F3-A3E9-B8D9CA371F89}">
      <dgm:prSet/>
      <dgm:spPr/>
      <dgm:t>
        <a:bodyPr/>
        <a:lstStyle/>
        <a:p>
          <a:endParaRPr lang="pl-PL"/>
        </a:p>
      </dgm:t>
    </dgm:pt>
    <dgm:pt modelId="{E2C83BD2-F873-4077-837D-1365083991A3}" type="parTrans" cxnId="{87AAFC88-A91A-40F3-A3E9-B8D9CA371F89}">
      <dgm:prSet/>
      <dgm:spPr/>
      <dgm:t>
        <a:bodyPr/>
        <a:lstStyle/>
        <a:p>
          <a:endParaRPr lang="pl-PL"/>
        </a:p>
      </dgm:t>
    </dgm:pt>
    <dgm:pt modelId="{00268FD7-EDE4-45DC-859A-1E7E02662D4B}" type="pres">
      <dgm:prSet presAssocID="{934B47D3-89C2-46C8-97CF-867E979918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57E8D2F-CB41-4873-B59A-881F83CA3089}" type="pres">
      <dgm:prSet presAssocID="{43F245B0-2E1A-4B86-A9BC-E89E6FF3CDC9}" presName="boxAndChildren" presStyleCnt="0"/>
      <dgm:spPr/>
    </dgm:pt>
    <dgm:pt modelId="{A7C933A1-4090-4174-BB4D-52F450B9F509}" type="pres">
      <dgm:prSet presAssocID="{43F245B0-2E1A-4B86-A9BC-E89E6FF3CDC9}" presName="parentTextBox" presStyleLbl="node1" presStyleIdx="0" presStyleCnt="5"/>
      <dgm:spPr/>
      <dgm:t>
        <a:bodyPr/>
        <a:lstStyle/>
        <a:p>
          <a:endParaRPr lang="pl-PL"/>
        </a:p>
      </dgm:t>
    </dgm:pt>
    <dgm:pt modelId="{9B7A207C-33E7-4EDC-96A8-BA64958D642F}" type="pres">
      <dgm:prSet presAssocID="{43F245B0-2E1A-4B86-A9BC-E89E6FF3CDC9}" presName="entireBox" presStyleLbl="node1" presStyleIdx="0" presStyleCnt="5"/>
      <dgm:spPr/>
      <dgm:t>
        <a:bodyPr/>
        <a:lstStyle/>
        <a:p>
          <a:endParaRPr lang="pl-PL"/>
        </a:p>
      </dgm:t>
    </dgm:pt>
    <dgm:pt modelId="{23C42F44-A315-4D7D-B22F-2ADBB5E23B47}" type="pres">
      <dgm:prSet presAssocID="{43F245B0-2E1A-4B86-A9BC-E89E6FF3CDC9}" presName="descendantBox" presStyleCnt="0"/>
      <dgm:spPr/>
    </dgm:pt>
    <dgm:pt modelId="{74002717-1A47-4AE8-B1F4-BAF221AEACF8}" type="pres">
      <dgm:prSet presAssocID="{031C6390-84D2-4C61-A5B4-4FE528A30423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F82955-DF4E-4A43-A3F8-6B6A7C5AE819}" type="pres">
      <dgm:prSet presAssocID="{4590AA31-C26B-4CF3-A3FF-2752091CEE2B}" presName="sp" presStyleCnt="0"/>
      <dgm:spPr/>
    </dgm:pt>
    <dgm:pt modelId="{D989DD03-EFDC-4498-93A9-F697D40AF804}" type="pres">
      <dgm:prSet presAssocID="{5003F34B-BDE6-439F-A554-C607A1C4D54D}" presName="arrowAndChildren" presStyleCnt="0"/>
      <dgm:spPr/>
    </dgm:pt>
    <dgm:pt modelId="{D1E1BD14-A914-4196-B5DA-6C1983A40723}" type="pres">
      <dgm:prSet presAssocID="{5003F34B-BDE6-439F-A554-C607A1C4D54D}" presName="parentTextArrow" presStyleLbl="node1" presStyleIdx="0" presStyleCnt="5"/>
      <dgm:spPr/>
      <dgm:t>
        <a:bodyPr/>
        <a:lstStyle/>
        <a:p>
          <a:endParaRPr lang="pl-PL"/>
        </a:p>
      </dgm:t>
    </dgm:pt>
    <dgm:pt modelId="{EC59C8AF-73BF-44A9-9A25-1899A5524EDF}" type="pres">
      <dgm:prSet presAssocID="{5003F34B-BDE6-439F-A554-C607A1C4D54D}" presName="arrow" presStyleLbl="node1" presStyleIdx="1" presStyleCnt="5"/>
      <dgm:spPr/>
      <dgm:t>
        <a:bodyPr/>
        <a:lstStyle/>
        <a:p>
          <a:endParaRPr lang="pl-PL"/>
        </a:p>
      </dgm:t>
    </dgm:pt>
    <dgm:pt modelId="{B8110597-8C12-4535-9E5D-9C94986568E1}" type="pres">
      <dgm:prSet presAssocID="{5003F34B-BDE6-439F-A554-C607A1C4D54D}" presName="descendantArrow" presStyleCnt="0"/>
      <dgm:spPr/>
    </dgm:pt>
    <dgm:pt modelId="{C7FBBBE7-D7D9-48B1-B57D-62E1601E34A8}" type="pres">
      <dgm:prSet presAssocID="{0F2DC6DE-01D8-4542-B94D-455EC506A5B6}" presName="childTextArrow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4F005B-D66A-4523-B287-2F2BE711FD67}" type="pres">
      <dgm:prSet presAssocID="{FCD27C64-232C-4492-B413-1821755F0B87}" presName="sp" presStyleCnt="0"/>
      <dgm:spPr/>
    </dgm:pt>
    <dgm:pt modelId="{26E521C1-097B-4CB7-BBB1-77988D3B01F0}" type="pres">
      <dgm:prSet presAssocID="{BF95E561-9729-4157-B36F-A5F3CCF8683B}" presName="arrowAndChildren" presStyleCnt="0"/>
      <dgm:spPr/>
    </dgm:pt>
    <dgm:pt modelId="{41EC2989-8941-4E89-950A-2F2ED77A86B5}" type="pres">
      <dgm:prSet presAssocID="{BF95E561-9729-4157-B36F-A5F3CCF8683B}" presName="parentTextArrow" presStyleLbl="node1" presStyleIdx="1" presStyleCnt="5"/>
      <dgm:spPr/>
      <dgm:t>
        <a:bodyPr/>
        <a:lstStyle/>
        <a:p>
          <a:endParaRPr lang="pl-PL"/>
        </a:p>
      </dgm:t>
    </dgm:pt>
    <dgm:pt modelId="{D2B014A0-95BB-4C50-9752-BB6A34AF5AFB}" type="pres">
      <dgm:prSet presAssocID="{BF95E561-9729-4157-B36F-A5F3CCF8683B}" presName="arrow" presStyleLbl="node1" presStyleIdx="2" presStyleCnt="5"/>
      <dgm:spPr/>
      <dgm:t>
        <a:bodyPr/>
        <a:lstStyle/>
        <a:p>
          <a:endParaRPr lang="pl-PL"/>
        </a:p>
      </dgm:t>
    </dgm:pt>
    <dgm:pt modelId="{4A457680-094B-4E34-AFC3-82057D3436C4}" type="pres">
      <dgm:prSet presAssocID="{BF95E561-9729-4157-B36F-A5F3CCF8683B}" presName="descendantArrow" presStyleCnt="0"/>
      <dgm:spPr/>
    </dgm:pt>
    <dgm:pt modelId="{24FDC5AE-6575-448D-B41F-D854EE30E6AB}" type="pres">
      <dgm:prSet presAssocID="{0E667948-A0EE-4962-B01A-B701F456DAB5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4A0C8D-4424-4659-9CDA-1FD0227F70C6}" type="pres">
      <dgm:prSet presAssocID="{7F8AB0C2-B148-457F-8D30-5B4A918AB9F2}" presName="sp" presStyleCnt="0"/>
      <dgm:spPr/>
    </dgm:pt>
    <dgm:pt modelId="{B0A2D690-EB3C-4382-B976-111354C17CA2}" type="pres">
      <dgm:prSet presAssocID="{A02CDAC6-13F0-4419-B7B9-BC3CB787AB38}" presName="arrowAndChildren" presStyleCnt="0"/>
      <dgm:spPr/>
    </dgm:pt>
    <dgm:pt modelId="{0A367775-9C96-4D42-8377-509C5284BAF9}" type="pres">
      <dgm:prSet presAssocID="{A02CDAC6-13F0-4419-B7B9-BC3CB787AB38}" presName="parentTextArrow" presStyleLbl="node1" presStyleIdx="2" presStyleCnt="5"/>
      <dgm:spPr/>
      <dgm:t>
        <a:bodyPr/>
        <a:lstStyle/>
        <a:p>
          <a:endParaRPr lang="pl-PL"/>
        </a:p>
      </dgm:t>
    </dgm:pt>
    <dgm:pt modelId="{7B03097F-1694-4D7A-A542-81B734301FDF}" type="pres">
      <dgm:prSet presAssocID="{A02CDAC6-13F0-4419-B7B9-BC3CB787AB38}" presName="arrow" presStyleLbl="node1" presStyleIdx="3" presStyleCnt="5"/>
      <dgm:spPr/>
      <dgm:t>
        <a:bodyPr/>
        <a:lstStyle/>
        <a:p>
          <a:endParaRPr lang="pl-PL"/>
        </a:p>
      </dgm:t>
    </dgm:pt>
    <dgm:pt modelId="{B2C2E3A0-41B3-43F3-BA8C-CEAF178F4702}" type="pres">
      <dgm:prSet presAssocID="{A02CDAC6-13F0-4419-B7B9-BC3CB787AB38}" presName="descendantArrow" presStyleCnt="0"/>
      <dgm:spPr/>
    </dgm:pt>
    <dgm:pt modelId="{B34605B9-9444-4B61-BF11-C2937D89FEAE}" type="pres">
      <dgm:prSet presAssocID="{598C38D4-7625-456E-A76B-0D40DE31A860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8F87E8-A34A-4284-816D-E95C7EEE686B}" type="pres">
      <dgm:prSet presAssocID="{E1C918CA-6544-46A7-A453-CE96EF710B7A}" presName="sp" presStyleCnt="0"/>
      <dgm:spPr/>
    </dgm:pt>
    <dgm:pt modelId="{7FA7FEEF-9C83-4D48-967F-4A73D46B50AA}" type="pres">
      <dgm:prSet presAssocID="{BC54BCA7-DECC-4B81-A1FC-2BDB43BCE318}" presName="arrowAndChildren" presStyleCnt="0"/>
      <dgm:spPr/>
    </dgm:pt>
    <dgm:pt modelId="{D96B0B8C-DA19-4C81-837B-08EB18E2108D}" type="pres">
      <dgm:prSet presAssocID="{BC54BCA7-DECC-4B81-A1FC-2BDB43BCE318}" presName="parentTextArrow" presStyleLbl="node1" presStyleIdx="3" presStyleCnt="5"/>
      <dgm:spPr/>
      <dgm:t>
        <a:bodyPr/>
        <a:lstStyle/>
        <a:p>
          <a:endParaRPr lang="pl-PL"/>
        </a:p>
      </dgm:t>
    </dgm:pt>
    <dgm:pt modelId="{AA8C3D21-38ED-4AFA-A402-FFF806276C53}" type="pres">
      <dgm:prSet presAssocID="{BC54BCA7-DECC-4B81-A1FC-2BDB43BCE318}" presName="arrow" presStyleLbl="node1" presStyleIdx="4" presStyleCnt="5" custLinFactNeighborX="-251" custLinFactNeighborY="-221"/>
      <dgm:spPr/>
      <dgm:t>
        <a:bodyPr/>
        <a:lstStyle/>
        <a:p>
          <a:endParaRPr lang="pl-PL"/>
        </a:p>
      </dgm:t>
    </dgm:pt>
    <dgm:pt modelId="{5C7E2F7A-1041-4FD9-AA3E-C004FB756BFB}" type="pres">
      <dgm:prSet presAssocID="{BC54BCA7-DECC-4B81-A1FC-2BDB43BCE318}" presName="descendantArrow" presStyleCnt="0"/>
      <dgm:spPr/>
    </dgm:pt>
    <dgm:pt modelId="{B7EEFB5D-D20E-4E9A-ACBA-460D475550CB}" type="pres">
      <dgm:prSet presAssocID="{EC6B865D-8904-47F9-9692-212A0B372924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7AAFC88-A91A-40F3-A3E9-B8D9CA371F89}" srcId="{BC54BCA7-DECC-4B81-A1FC-2BDB43BCE318}" destId="{EC6B865D-8904-47F9-9692-212A0B372924}" srcOrd="0" destOrd="0" parTransId="{E2C83BD2-F873-4077-837D-1365083991A3}" sibTransId="{7D33631C-1531-49DB-B77F-892653272B99}"/>
    <dgm:cxn modelId="{B0127149-6E8B-48EF-987D-C68C41269484}" type="presOf" srcId="{598C38D4-7625-456E-A76B-0D40DE31A860}" destId="{B34605B9-9444-4B61-BF11-C2937D89FEAE}" srcOrd="0" destOrd="0" presId="urn:microsoft.com/office/officeart/2005/8/layout/process4"/>
    <dgm:cxn modelId="{255DC2A8-2CA8-43B4-9751-9C6154FAEB3C}" type="presOf" srcId="{0E667948-A0EE-4962-B01A-B701F456DAB5}" destId="{24FDC5AE-6575-448D-B41F-D854EE30E6AB}" srcOrd="0" destOrd="0" presId="urn:microsoft.com/office/officeart/2005/8/layout/process4"/>
    <dgm:cxn modelId="{77E60F01-D8BE-4407-89CF-1FF58BE9B65F}" srcId="{934B47D3-89C2-46C8-97CF-867E97991857}" destId="{5003F34B-BDE6-439F-A554-C607A1C4D54D}" srcOrd="3" destOrd="0" parTransId="{96CA5710-EECD-4EE8-847A-884838DB29EB}" sibTransId="{4590AA31-C26B-4CF3-A3FF-2752091CEE2B}"/>
    <dgm:cxn modelId="{0EFD1B6F-FF54-44F3-9D51-6071F0014FC1}" type="presOf" srcId="{43F245B0-2E1A-4B86-A9BC-E89E6FF3CDC9}" destId="{9B7A207C-33E7-4EDC-96A8-BA64958D642F}" srcOrd="1" destOrd="0" presId="urn:microsoft.com/office/officeart/2005/8/layout/process4"/>
    <dgm:cxn modelId="{780116C0-2DFE-47F9-8A3A-4188B97EE302}" srcId="{A02CDAC6-13F0-4419-B7B9-BC3CB787AB38}" destId="{598C38D4-7625-456E-A76B-0D40DE31A860}" srcOrd="0" destOrd="0" parTransId="{F56C8070-7D10-44E3-83C8-581A98CB13A5}" sibTransId="{47FE70DD-2AF8-4926-AA54-7BC3FFD4E23E}"/>
    <dgm:cxn modelId="{4C331CD3-1F3A-4808-8F07-3CD0A3CE05CC}" srcId="{BF95E561-9729-4157-B36F-A5F3CCF8683B}" destId="{0E667948-A0EE-4962-B01A-B701F456DAB5}" srcOrd="0" destOrd="0" parTransId="{5DDE017F-A78B-45DC-889D-815C11B23162}" sibTransId="{83496A53-461C-4CD0-AC04-08C82246B94B}"/>
    <dgm:cxn modelId="{3ADD7E0D-872A-4464-A883-5BF43D3009C3}" type="presOf" srcId="{BC54BCA7-DECC-4B81-A1FC-2BDB43BCE318}" destId="{AA8C3D21-38ED-4AFA-A402-FFF806276C53}" srcOrd="1" destOrd="0" presId="urn:microsoft.com/office/officeart/2005/8/layout/process4"/>
    <dgm:cxn modelId="{ECE3E6FB-5850-45B9-9C15-09C8CC8F6598}" type="presOf" srcId="{BF95E561-9729-4157-B36F-A5F3CCF8683B}" destId="{D2B014A0-95BB-4C50-9752-BB6A34AF5AFB}" srcOrd="1" destOrd="0" presId="urn:microsoft.com/office/officeart/2005/8/layout/process4"/>
    <dgm:cxn modelId="{2FDA7110-C7A6-4F80-83DB-F5DE4A5F0280}" type="presOf" srcId="{A02CDAC6-13F0-4419-B7B9-BC3CB787AB38}" destId="{7B03097F-1694-4D7A-A542-81B734301FDF}" srcOrd="1" destOrd="0" presId="urn:microsoft.com/office/officeart/2005/8/layout/process4"/>
    <dgm:cxn modelId="{F5F79CE6-01F8-46DB-B942-E029B3B5BC27}" type="presOf" srcId="{031C6390-84D2-4C61-A5B4-4FE528A30423}" destId="{74002717-1A47-4AE8-B1F4-BAF221AEACF8}" srcOrd="0" destOrd="0" presId="urn:microsoft.com/office/officeart/2005/8/layout/process4"/>
    <dgm:cxn modelId="{C0F09BF5-33B5-4468-9E51-DCA2ABE35A78}" type="presOf" srcId="{5003F34B-BDE6-439F-A554-C607A1C4D54D}" destId="{D1E1BD14-A914-4196-B5DA-6C1983A40723}" srcOrd="0" destOrd="0" presId="urn:microsoft.com/office/officeart/2005/8/layout/process4"/>
    <dgm:cxn modelId="{C60000B6-24F4-4578-B5C0-0759E11018F9}" type="presOf" srcId="{EC6B865D-8904-47F9-9692-212A0B372924}" destId="{B7EEFB5D-D20E-4E9A-ACBA-460D475550CB}" srcOrd="0" destOrd="0" presId="urn:microsoft.com/office/officeart/2005/8/layout/process4"/>
    <dgm:cxn modelId="{6EDD2EA2-222A-4453-B538-907236579D92}" srcId="{934B47D3-89C2-46C8-97CF-867E97991857}" destId="{BC54BCA7-DECC-4B81-A1FC-2BDB43BCE318}" srcOrd="0" destOrd="0" parTransId="{130CEF36-5239-4B9E-8320-01B9D26E0DFC}" sibTransId="{E1C918CA-6544-46A7-A453-CE96EF710B7A}"/>
    <dgm:cxn modelId="{B452A236-E49D-41FF-8F14-F0D697B23230}" srcId="{5003F34B-BDE6-439F-A554-C607A1C4D54D}" destId="{0F2DC6DE-01D8-4542-B94D-455EC506A5B6}" srcOrd="0" destOrd="0" parTransId="{02BD1610-8EDB-46E3-898F-F89858287649}" sibTransId="{65DCE199-9B96-4ACE-9A6D-8FD60371EDCB}"/>
    <dgm:cxn modelId="{FCB627A0-A492-451F-96ED-4B4ED67C2432}" type="presOf" srcId="{934B47D3-89C2-46C8-97CF-867E97991857}" destId="{00268FD7-EDE4-45DC-859A-1E7E02662D4B}" srcOrd="0" destOrd="0" presId="urn:microsoft.com/office/officeart/2005/8/layout/process4"/>
    <dgm:cxn modelId="{339DC72F-7CF2-4024-80D4-D85958EBC244}" type="presOf" srcId="{43F245B0-2E1A-4B86-A9BC-E89E6FF3CDC9}" destId="{A7C933A1-4090-4174-BB4D-52F450B9F509}" srcOrd="0" destOrd="0" presId="urn:microsoft.com/office/officeart/2005/8/layout/process4"/>
    <dgm:cxn modelId="{7E6402DF-BF26-4188-9B8F-FE738F95F94B}" type="presOf" srcId="{BF95E561-9729-4157-B36F-A5F3CCF8683B}" destId="{41EC2989-8941-4E89-950A-2F2ED77A86B5}" srcOrd="0" destOrd="0" presId="urn:microsoft.com/office/officeart/2005/8/layout/process4"/>
    <dgm:cxn modelId="{0EBE8C1E-2765-4812-AD5A-D28962C37655}" type="presOf" srcId="{BC54BCA7-DECC-4B81-A1FC-2BDB43BCE318}" destId="{D96B0B8C-DA19-4C81-837B-08EB18E2108D}" srcOrd="0" destOrd="0" presId="urn:microsoft.com/office/officeart/2005/8/layout/process4"/>
    <dgm:cxn modelId="{322744D6-EF6A-4F57-A09A-A9E33AE131E8}" srcId="{934B47D3-89C2-46C8-97CF-867E97991857}" destId="{A02CDAC6-13F0-4419-B7B9-BC3CB787AB38}" srcOrd="1" destOrd="0" parTransId="{B9B204D6-1FE3-4376-A75E-445623C312C6}" sibTransId="{7F8AB0C2-B148-457F-8D30-5B4A918AB9F2}"/>
    <dgm:cxn modelId="{0DA424EE-3AFF-422B-8B2E-25B0C53C483F}" type="presOf" srcId="{A02CDAC6-13F0-4419-B7B9-BC3CB787AB38}" destId="{0A367775-9C96-4D42-8377-509C5284BAF9}" srcOrd="0" destOrd="0" presId="urn:microsoft.com/office/officeart/2005/8/layout/process4"/>
    <dgm:cxn modelId="{83C120E5-2A6B-4D21-9816-BB851928DAE1}" srcId="{934B47D3-89C2-46C8-97CF-867E97991857}" destId="{43F245B0-2E1A-4B86-A9BC-E89E6FF3CDC9}" srcOrd="4" destOrd="0" parTransId="{91E6FD16-D64E-41C7-819C-14246541057B}" sibTransId="{16DB105E-4C7F-423F-B6CF-E569B2323E23}"/>
    <dgm:cxn modelId="{75507EFA-ADE6-4C4C-ABF4-F188DE1BC0E0}" srcId="{43F245B0-2E1A-4B86-A9BC-E89E6FF3CDC9}" destId="{031C6390-84D2-4C61-A5B4-4FE528A30423}" srcOrd="0" destOrd="0" parTransId="{526EDDC6-10ED-409A-A6A3-567CB6A0513B}" sibTransId="{CD202BE8-C1A5-489E-89A4-89A5B67FADA0}"/>
    <dgm:cxn modelId="{F13459CD-7AC0-4876-A634-002BA0B7FA56}" type="presOf" srcId="{0F2DC6DE-01D8-4542-B94D-455EC506A5B6}" destId="{C7FBBBE7-D7D9-48B1-B57D-62E1601E34A8}" srcOrd="0" destOrd="0" presId="urn:microsoft.com/office/officeart/2005/8/layout/process4"/>
    <dgm:cxn modelId="{27FF23D7-CF64-464E-B722-4C4F3883D7D4}" type="presOf" srcId="{5003F34B-BDE6-439F-A554-C607A1C4D54D}" destId="{EC59C8AF-73BF-44A9-9A25-1899A5524EDF}" srcOrd="1" destOrd="0" presId="urn:microsoft.com/office/officeart/2005/8/layout/process4"/>
    <dgm:cxn modelId="{7D41C155-2BF7-4BC9-BD0F-DC40E3F30EE7}" srcId="{934B47D3-89C2-46C8-97CF-867E97991857}" destId="{BF95E561-9729-4157-B36F-A5F3CCF8683B}" srcOrd="2" destOrd="0" parTransId="{82033AFF-6A47-4BFC-B402-C2CD05B79A05}" sibTransId="{FCD27C64-232C-4492-B413-1821755F0B87}"/>
    <dgm:cxn modelId="{1FD40D67-2582-4E08-94A5-80C11BBAC5A0}" type="presParOf" srcId="{00268FD7-EDE4-45DC-859A-1E7E02662D4B}" destId="{C57E8D2F-CB41-4873-B59A-881F83CA3089}" srcOrd="0" destOrd="0" presId="urn:microsoft.com/office/officeart/2005/8/layout/process4"/>
    <dgm:cxn modelId="{3B91A713-9D1D-4829-9FA8-8DE073292656}" type="presParOf" srcId="{C57E8D2F-CB41-4873-B59A-881F83CA3089}" destId="{A7C933A1-4090-4174-BB4D-52F450B9F509}" srcOrd="0" destOrd="0" presId="urn:microsoft.com/office/officeart/2005/8/layout/process4"/>
    <dgm:cxn modelId="{7A094C3E-3F50-419D-9CB4-166F8C14D800}" type="presParOf" srcId="{C57E8D2F-CB41-4873-B59A-881F83CA3089}" destId="{9B7A207C-33E7-4EDC-96A8-BA64958D642F}" srcOrd="1" destOrd="0" presId="urn:microsoft.com/office/officeart/2005/8/layout/process4"/>
    <dgm:cxn modelId="{0800C9BB-A84D-46E1-976C-6572603309BB}" type="presParOf" srcId="{C57E8D2F-CB41-4873-B59A-881F83CA3089}" destId="{23C42F44-A315-4D7D-B22F-2ADBB5E23B47}" srcOrd="2" destOrd="0" presId="urn:microsoft.com/office/officeart/2005/8/layout/process4"/>
    <dgm:cxn modelId="{6AFF8BE8-9FE0-406D-BDC3-2165006D9478}" type="presParOf" srcId="{23C42F44-A315-4D7D-B22F-2ADBB5E23B47}" destId="{74002717-1A47-4AE8-B1F4-BAF221AEACF8}" srcOrd="0" destOrd="0" presId="urn:microsoft.com/office/officeart/2005/8/layout/process4"/>
    <dgm:cxn modelId="{26A7F4B4-8EB5-4285-BB3A-F5F7278F5486}" type="presParOf" srcId="{00268FD7-EDE4-45DC-859A-1E7E02662D4B}" destId="{79F82955-DF4E-4A43-A3F8-6B6A7C5AE819}" srcOrd="1" destOrd="0" presId="urn:microsoft.com/office/officeart/2005/8/layout/process4"/>
    <dgm:cxn modelId="{DEF61FF3-2386-4A62-BE58-748A30BC45E0}" type="presParOf" srcId="{00268FD7-EDE4-45DC-859A-1E7E02662D4B}" destId="{D989DD03-EFDC-4498-93A9-F697D40AF804}" srcOrd="2" destOrd="0" presId="urn:microsoft.com/office/officeart/2005/8/layout/process4"/>
    <dgm:cxn modelId="{A17EC5A6-75F1-4B00-B03F-0A025D2D8C67}" type="presParOf" srcId="{D989DD03-EFDC-4498-93A9-F697D40AF804}" destId="{D1E1BD14-A914-4196-B5DA-6C1983A40723}" srcOrd="0" destOrd="0" presId="urn:microsoft.com/office/officeart/2005/8/layout/process4"/>
    <dgm:cxn modelId="{EEAB561B-B349-4721-9C13-0587A4ACC5F1}" type="presParOf" srcId="{D989DD03-EFDC-4498-93A9-F697D40AF804}" destId="{EC59C8AF-73BF-44A9-9A25-1899A5524EDF}" srcOrd="1" destOrd="0" presId="urn:microsoft.com/office/officeart/2005/8/layout/process4"/>
    <dgm:cxn modelId="{B44D6044-D71A-4732-B3B1-1019D2869BF7}" type="presParOf" srcId="{D989DD03-EFDC-4498-93A9-F697D40AF804}" destId="{B8110597-8C12-4535-9E5D-9C94986568E1}" srcOrd="2" destOrd="0" presId="urn:microsoft.com/office/officeart/2005/8/layout/process4"/>
    <dgm:cxn modelId="{073CD82D-2B56-4845-A7A6-30FE7ABCE35F}" type="presParOf" srcId="{B8110597-8C12-4535-9E5D-9C94986568E1}" destId="{C7FBBBE7-D7D9-48B1-B57D-62E1601E34A8}" srcOrd="0" destOrd="0" presId="urn:microsoft.com/office/officeart/2005/8/layout/process4"/>
    <dgm:cxn modelId="{77E4A5F9-D1CD-4910-83FD-2195A78CA464}" type="presParOf" srcId="{00268FD7-EDE4-45DC-859A-1E7E02662D4B}" destId="{7A4F005B-D66A-4523-B287-2F2BE711FD67}" srcOrd="3" destOrd="0" presId="urn:microsoft.com/office/officeart/2005/8/layout/process4"/>
    <dgm:cxn modelId="{93325B64-398B-492F-9FE4-B7B5B308F639}" type="presParOf" srcId="{00268FD7-EDE4-45DC-859A-1E7E02662D4B}" destId="{26E521C1-097B-4CB7-BBB1-77988D3B01F0}" srcOrd="4" destOrd="0" presId="urn:microsoft.com/office/officeart/2005/8/layout/process4"/>
    <dgm:cxn modelId="{652B9F51-1388-4A1E-AD93-3D79932E84B1}" type="presParOf" srcId="{26E521C1-097B-4CB7-BBB1-77988D3B01F0}" destId="{41EC2989-8941-4E89-950A-2F2ED77A86B5}" srcOrd="0" destOrd="0" presId="urn:microsoft.com/office/officeart/2005/8/layout/process4"/>
    <dgm:cxn modelId="{2070A9EE-3A0D-454D-A6DD-1584B84A3D30}" type="presParOf" srcId="{26E521C1-097B-4CB7-BBB1-77988D3B01F0}" destId="{D2B014A0-95BB-4C50-9752-BB6A34AF5AFB}" srcOrd="1" destOrd="0" presId="urn:microsoft.com/office/officeart/2005/8/layout/process4"/>
    <dgm:cxn modelId="{1077A80E-BDF3-4FE7-ADAF-F9D12770E745}" type="presParOf" srcId="{26E521C1-097B-4CB7-BBB1-77988D3B01F0}" destId="{4A457680-094B-4E34-AFC3-82057D3436C4}" srcOrd="2" destOrd="0" presId="urn:microsoft.com/office/officeart/2005/8/layout/process4"/>
    <dgm:cxn modelId="{F8985A86-7F15-4F20-AAF0-096E995A1A56}" type="presParOf" srcId="{4A457680-094B-4E34-AFC3-82057D3436C4}" destId="{24FDC5AE-6575-448D-B41F-D854EE30E6AB}" srcOrd="0" destOrd="0" presId="urn:microsoft.com/office/officeart/2005/8/layout/process4"/>
    <dgm:cxn modelId="{30679C32-F444-4CF0-A749-9F73F0E430EE}" type="presParOf" srcId="{00268FD7-EDE4-45DC-859A-1E7E02662D4B}" destId="{DA4A0C8D-4424-4659-9CDA-1FD0227F70C6}" srcOrd="5" destOrd="0" presId="urn:microsoft.com/office/officeart/2005/8/layout/process4"/>
    <dgm:cxn modelId="{15379802-BA2A-4406-B06F-49CF60DD9134}" type="presParOf" srcId="{00268FD7-EDE4-45DC-859A-1E7E02662D4B}" destId="{B0A2D690-EB3C-4382-B976-111354C17CA2}" srcOrd="6" destOrd="0" presId="urn:microsoft.com/office/officeart/2005/8/layout/process4"/>
    <dgm:cxn modelId="{A7AD7020-24BF-4324-813A-BA665456AE04}" type="presParOf" srcId="{B0A2D690-EB3C-4382-B976-111354C17CA2}" destId="{0A367775-9C96-4D42-8377-509C5284BAF9}" srcOrd="0" destOrd="0" presId="urn:microsoft.com/office/officeart/2005/8/layout/process4"/>
    <dgm:cxn modelId="{6F9C2586-0923-4251-8F7B-42CF3542D721}" type="presParOf" srcId="{B0A2D690-EB3C-4382-B976-111354C17CA2}" destId="{7B03097F-1694-4D7A-A542-81B734301FDF}" srcOrd="1" destOrd="0" presId="urn:microsoft.com/office/officeart/2005/8/layout/process4"/>
    <dgm:cxn modelId="{C09ADAE6-20CB-4667-A887-E14A3227F70B}" type="presParOf" srcId="{B0A2D690-EB3C-4382-B976-111354C17CA2}" destId="{B2C2E3A0-41B3-43F3-BA8C-CEAF178F4702}" srcOrd="2" destOrd="0" presId="urn:microsoft.com/office/officeart/2005/8/layout/process4"/>
    <dgm:cxn modelId="{2680C848-54C3-49C2-94AF-4C7A8CE70278}" type="presParOf" srcId="{B2C2E3A0-41B3-43F3-BA8C-CEAF178F4702}" destId="{B34605B9-9444-4B61-BF11-C2937D89FEAE}" srcOrd="0" destOrd="0" presId="urn:microsoft.com/office/officeart/2005/8/layout/process4"/>
    <dgm:cxn modelId="{3FA4C718-D0F5-4450-83A8-9639D2A712AD}" type="presParOf" srcId="{00268FD7-EDE4-45DC-859A-1E7E02662D4B}" destId="{548F87E8-A34A-4284-816D-E95C7EEE686B}" srcOrd="7" destOrd="0" presId="urn:microsoft.com/office/officeart/2005/8/layout/process4"/>
    <dgm:cxn modelId="{22616CA0-98BB-42E4-90FC-A2963991B3C8}" type="presParOf" srcId="{00268FD7-EDE4-45DC-859A-1E7E02662D4B}" destId="{7FA7FEEF-9C83-4D48-967F-4A73D46B50AA}" srcOrd="8" destOrd="0" presId="urn:microsoft.com/office/officeart/2005/8/layout/process4"/>
    <dgm:cxn modelId="{EDA863FD-913B-4648-8943-FA259F97AB67}" type="presParOf" srcId="{7FA7FEEF-9C83-4D48-967F-4A73D46B50AA}" destId="{D96B0B8C-DA19-4C81-837B-08EB18E2108D}" srcOrd="0" destOrd="0" presId="urn:microsoft.com/office/officeart/2005/8/layout/process4"/>
    <dgm:cxn modelId="{4C7E5390-A5AF-4516-9CCF-D97886E54997}" type="presParOf" srcId="{7FA7FEEF-9C83-4D48-967F-4A73D46B50AA}" destId="{AA8C3D21-38ED-4AFA-A402-FFF806276C53}" srcOrd="1" destOrd="0" presId="urn:microsoft.com/office/officeart/2005/8/layout/process4"/>
    <dgm:cxn modelId="{32854DD9-7A79-46A9-870A-634F0CA6AE3A}" type="presParOf" srcId="{7FA7FEEF-9C83-4D48-967F-4A73D46B50AA}" destId="{5C7E2F7A-1041-4FD9-AA3E-C004FB756BFB}" srcOrd="2" destOrd="0" presId="urn:microsoft.com/office/officeart/2005/8/layout/process4"/>
    <dgm:cxn modelId="{1FA5EBA2-B5A3-47EB-A2EB-9A088ACD159D}" type="presParOf" srcId="{5C7E2F7A-1041-4FD9-AA3E-C004FB756BFB}" destId="{B7EEFB5D-D20E-4E9A-ACBA-460D475550C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A207C-33E7-4EDC-96A8-BA64958D642F}">
      <dsp:nvSpPr>
        <dsp:cNvPr id="0" name=""/>
        <dsp:cNvSpPr/>
      </dsp:nvSpPr>
      <dsp:spPr>
        <a:xfrm>
          <a:off x="0" y="3671740"/>
          <a:ext cx="5934635" cy="602379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/>
            <a:t>Rumpuć</a:t>
          </a:r>
        </a:p>
      </dsp:txBody>
      <dsp:txXfrm>
        <a:off x="0" y="3671740"/>
        <a:ext cx="5934635" cy="325284"/>
      </dsp:txXfrm>
    </dsp:sp>
    <dsp:sp modelId="{74002717-1A47-4AE8-B1F4-BAF221AEACF8}">
      <dsp:nvSpPr>
        <dsp:cNvPr id="0" name=""/>
        <dsp:cNvSpPr/>
      </dsp:nvSpPr>
      <dsp:spPr>
        <a:xfrm>
          <a:off x="0" y="3984977"/>
          <a:ext cx="5934635" cy="277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jesień 2025</a:t>
          </a:r>
        </a:p>
      </dsp:txBody>
      <dsp:txXfrm>
        <a:off x="0" y="3984977"/>
        <a:ext cx="5934635" cy="277094"/>
      </dsp:txXfrm>
    </dsp:sp>
    <dsp:sp modelId="{EC59C8AF-73BF-44A9-9A25-1899A5524EDF}">
      <dsp:nvSpPr>
        <dsp:cNvPr id="0" name=""/>
        <dsp:cNvSpPr/>
      </dsp:nvSpPr>
      <dsp:spPr>
        <a:xfrm rot="10800000">
          <a:off x="0" y="2754316"/>
          <a:ext cx="5934635" cy="926459"/>
        </a:xfrm>
        <a:prstGeom prst="upArrowCallou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Karamba</a:t>
          </a:r>
        </a:p>
      </dsp:txBody>
      <dsp:txXfrm rot="-10800000">
        <a:off x="0" y="2754316"/>
        <a:ext cx="5934635" cy="325187"/>
      </dsp:txXfrm>
    </dsp:sp>
    <dsp:sp modelId="{C7FBBBE7-D7D9-48B1-B57D-62E1601E34A8}">
      <dsp:nvSpPr>
        <dsp:cNvPr id="0" name=""/>
        <dsp:cNvSpPr/>
      </dsp:nvSpPr>
      <dsp:spPr>
        <a:xfrm>
          <a:off x="0" y="3079503"/>
          <a:ext cx="5934635" cy="2770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lato 2025 – jesień 2025</a:t>
          </a:r>
        </a:p>
      </dsp:txBody>
      <dsp:txXfrm>
        <a:off x="0" y="3079503"/>
        <a:ext cx="5934635" cy="277011"/>
      </dsp:txXfrm>
    </dsp:sp>
    <dsp:sp modelId="{D2B014A0-95BB-4C50-9752-BB6A34AF5AFB}">
      <dsp:nvSpPr>
        <dsp:cNvPr id="0" name=""/>
        <dsp:cNvSpPr/>
      </dsp:nvSpPr>
      <dsp:spPr>
        <a:xfrm rot="10800000">
          <a:off x="0" y="1836892"/>
          <a:ext cx="5934635" cy="926459"/>
        </a:xfrm>
        <a:prstGeom prst="upArrowCallou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Jeżogród</a:t>
          </a:r>
        </a:p>
      </dsp:txBody>
      <dsp:txXfrm rot="-10800000">
        <a:off x="0" y="1836892"/>
        <a:ext cx="5934635" cy="325187"/>
      </dsp:txXfrm>
    </dsp:sp>
    <dsp:sp modelId="{24FDC5AE-6575-448D-B41F-D854EE30E6AB}">
      <dsp:nvSpPr>
        <dsp:cNvPr id="0" name=""/>
        <dsp:cNvSpPr/>
      </dsp:nvSpPr>
      <dsp:spPr>
        <a:xfrm>
          <a:off x="0" y="2162079"/>
          <a:ext cx="5934635" cy="2770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jesień 2024 – wiosna 2025</a:t>
          </a:r>
        </a:p>
      </dsp:txBody>
      <dsp:txXfrm>
        <a:off x="0" y="2162079"/>
        <a:ext cx="5934635" cy="277011"/>
      </dsp:txXfrm>
    </dsp:sp>
    <dsp:sp modelId="{7B03097F-1694-4D7A-A542-81B734301FDF}">
      <dsp:nvSpPr>
        <dsp:cNvPr id="0" name=""/>
        <dsp:cNvSpPr/>
      </dsp:nvSpPr>
      <dsp:spPr>
        <a:xfrm rot="10800000">
          <a:off x="0" y="919468"/>
          <a:ext cx="5934635" cy="926459"/>
        </a:xfrm>
        <a:prstGeom prst="upArrowCallou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/>
            <a:t>nowe nasadzenia drzew 450 szt.</a:t>
          </a:r>
        </a:p>
      </dsp:txBody>
      <dsp:txXfrm rot="-10800000">
        <a:off x="0" y="919468"/>
        <a:ext cx="5934635" cy="325187"/>
      </dsp:txXfrm>
    </dsp:sp>
    <dsp:sp modelId="{B34605B9-9444-4B61-BF11-C2937D89FEAE}">
      <dsp:nvSpPr>
        <dsp:cNvPr id="0" name=""/>
        <dsp:cNvSpPr/>
      </dsp:nvSpPr>
      <dsp:spPr>
        <a:xfrm>
          <a:off x="0" y="1244655"/>
          <a:ext cx="5934635" cy="2770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jesień 2024 – wiosna 2025</a:t>
          </a:r>
        </a:p>
      </dsp:txBody>
      <dsp:txXfrm>
        <a:off x="0" y="1244655"/>
        <a:ext cx="5934635" cy="277011"/>
      </dsp:txXfrm>
    </dsp:sp>
    <dsp:sp modelId="{AA8C3D21-38ED-4AFA-A402-FFF806276C53}">
      <dsp:nvSpPr>
        <dsp:cNvPr id="0" name=""/>
        <dsp:cNvSpPr/>
      </dsp:nvSpPr>
      <dsp:spPr>
        <a:xfrm rot="10800000">
          <a:off x="0" y="0"/>
          <a:ext cx="5934635" cy="926459"/>
        </a:xfrm>
        <a:prstGeom prst="upArrowCallou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inwentaryzacja drzew + plan ochrony drzewostanu </a:t>
          </a:r>
        </a:p>
      </dsp:txBody>
      <dsp:txXfrm rot="-10800000">
        <a:off x="0" y="0"/>
        <a:ext cx="5934635" cy="325187"/>
      </dsp:txXfrm>
    </dsp:sp>
    <dsp:sp modelId="{B7EEFB5D-D20E-4E9A-ACBA-460D475550CB}">
      <dsp:nvSpPr>
        <dsp:cNvPr id="0" name=""/>
        <dsp:cNvSpPr/>
      </dsp:nvSpPr>
      <dsp:spPr>
        <a:xfrm>
          <a:off x="0" y="327231"/>
          <a:ext cx="5934635" cy="2770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jesień 2024 – wiosna 2025</a:t>
          </a:r>
        </a:p>
      </dsp:txBody>
      <dsp:txXfrm>
        <a:off x="0" y="327231"/>
        <a:ext cx="5934635" cy="277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DBF81-E7B4-41B3-B5F8-071D190BDB9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6C341-0CCC-42FD-953A-334F46FABE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11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6C341-0CCC-42FD-953A-334F46FABEC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3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64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20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77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811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851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88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652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17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96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74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97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77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66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43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1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72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D1AB0-F148-4854-A04C-A1698D92BF73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41279E-6089-4756-9527-3A410E4848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794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319008"/>
          </a:xfrm>
        </p:spPr>
        <p:txBody>
          <a:bodyPr/>
          <a:lstStyle/>
          <a:p>
            <a:pPr algn="ctr"/>
            <a:r>
              <a:rPr lang="pl-PL" dirty="0"/>
              <a:t>ZIELEŃ w Gminie Rokietnica</a:t>
            </a:r>
            <a:br>
              <a:rPr lang="pl-PL" dirty="0"/>
            </a:br>
            <a:r>
              <a:rPr lang="pl-PL" dirty="0"/>
              <a:t>realizacja w 2024r. </a:t>
            </a:r>
            <a:br>
              <a:rPr lang="pl-PL" dirty="0"/>
            </a:br>
            <a:r>
              <a:rPr lang="pl-PL" dirty="0"/>
              <a:t>oraz plan na 2025r.</a:t>
            </a:r>
          </a:p>
        </p:txBody>
      </p:sp>
    </p:spTree>
    <p:extLst>
      <p:ext uri="{BB962C8B-B14F-4D97-AF65-F5344CB8AC3E}">
        <p14:creationId xmlns:p14="http://schemas.microsoft.com/office/powerpoint/2010/main" val="316911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C97ED6-EBA6-6798-CC05-ADDD375E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7529"/>
          </a:xfrm>
        </p:spPr>
        <p:txBody>
          <a:bodyPr>
            <a:normAutofit fontScale="90000"/>
          </a:bodyPr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2F8D174-60AE-A079-4B09-736B6E105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7129"/>
            <a:ext cx="8596668" cy="4804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JEŻOGRÓD</a:t>
            </a:r>
          </a:p>
          <a:p>
            <a:pPr marL="0" indent="0">
              <a:buNone/>
            </a:pPr>
            <a:endParaRPr lang="pl-PL" sz="2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22AE8A2-AF2D-D957-9A51-7D421F95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65" y="1767452"/>
            <a:ext cx="859610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0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235130"/>
            <a:ext cx="6043748" cy="31487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3555911"/>
            <a:ext cx="6043748" cy="31487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5" y="1809514"/>
            <a:ext cx="6043748" cy="31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7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A7EAC8-6194-9802-C9F4-2A325837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3388"/>
          </a:xfrm>
        </p:spPr>
        <p:txBody>
          <a:bodyPr/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C54D407-A0C5-3C44-809E-371308262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2988"/>
            <a:ext cx="9488642" cy="5208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KARAMBA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C2B3DCF-05CE-4BA7-64C4-1A657B39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49" y="1756672"/>
            <a:ext cx="6942485" cy="48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8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0" y="132107"/>
            <a:ext cx="7034273" cy="366482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54" y="3066320"/>
            <a:ext cx="6871063" cy="35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8" y="156754"/>
            <a:ext cx="6148252" cy="32032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8" y="3405241"/>
            <a:ext cx="6305006" cy="32848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31" y="1844468"/>
            <a:ext cx="5982789" cy="31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9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BCBDDB-6562-8E59-C554-1235D4B8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459"/>
          </a:xfrm>
        </p:spPr>
        <p:txBody>
          <a:bodyPr/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9DE7869-D3C5-912B-AF1C-FE28417FA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55059"/>
            <a:ext cx="8596668" cy="4786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RUMPUĆ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44A072F-B606-6667-7687-CBD4C10D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7" y="1837740"/>
            <a:ext cx="6666444" cy="47065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CE23EFB-A381-37A4-FE05-BA95E6A5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422" y="923204"/>
            <a:ext cx="4104151" cy="56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362187"/>
            <a:ext cx="5747658" cy="29945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3584358"/>
            <a:ext cx="5747658" cy="29945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362187"/>
            <a:ext cx="5747656" cy="299450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3584358"/>
            <a:ext cx="5747656" cy="29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2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0636"/>
            <a:ext cx="8596668" cy="1320800"/>
          </a:xfrm>
        </p:spPr>
        <p:txBody>
          <a:bodyPr/>
          <a:lstStyle/>
          <a:p>
            <a:r>
              <a:rPr lang="pl-PL" dirty="0"/>
              <a:t>Co zrobiono w 2024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01739"/>
            <a:ext cx="8904548" cy="619697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tx1"/>
                </a:solidFill>
              </a:rPr>
              <a:t>Obecnie trwa realizacja nasadzeń przy kompleksie boisk w Rokietnicy </a:t>
            </a:r>
            <a:r>
              <a:rPr lang="pl-PL" dirty="0" smtClean="0">
                <a:solidFill>
                  <a:schemeClr val="tx1"/>
                </a:solidFill>
              </a:rPr>
              <a:t>[</a:t>
            </a:r>
            <a:r>
              <a:rPr lang="pl-PL" dirty="0">
                <a:solidFill>
                  <a:schemeClr val="tx1"/>
                </a:solidFill>
              </a:rPr>
              <a:t>dofinansowanie 246237,00zł + 61559,00zł wkład własny</a:t>
            </a:r>
            <a:r>
              <a:rPr lang="pl-PL" dirty="0" smtClean="0">
                <a:solidFill>
                  <a:schemeClr val="tx1"/>
                </a:solidFill>
              </a:rPr>
              <a:t>]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C30B1D8-322B-A616-B12A-E3208176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52" y="1916654"/>
            <a:ext cx="7031280" cy="49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7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0259"/>
          </a:xfrm>
        </p:spPr>
        <p:txBody>
          <a:bodyPr>
            <a:normAutofit/>
          </a:bodyPr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Co zrobiono w 2024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A7DB1AE-F90D-912B-DA8B-0E0DD0EE8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57" y="2283920"/>
            <a:ext cx="5090601" cy="381642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3BDBA60-8C5C-FC27-68E3-FA123B0D95FB}"/>
              </a:ext>
            </a:extLst>
          </p:cNvPr>
          <p:cNvSpPr txBox="1"/>
          <p:nvPr/>
        </p:nvSpPr>
        <p:spPr>
          <a:xfrm>
            <a:off x="578722" y="1623955"/>
            <a:ext cx="869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Zagospodarowano zielenią teren rond w Rokietnicy [111 436,00zł]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FEDEC64-15E5-0903-AB3F-01FBEE7B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3920"/>
            <a:ext cx="511498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09" y="426992"/>
            <a:ext cx="4325541" cy="57673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62" y="426992"/>
            <a:ext cx="4325541" cy="57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DFF22C-7F47-7DBD-E7E7-F96AC671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Bieżące utrzymanie zieleni w roku 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DAF162-C6E8-1C53-EEAC-E03456CA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3" y="1930400"/>
            <a:ext cx="10497670" cy="4434541"/>
          </a:xfrm>
        </p:spPr>
        <p:txBody>
          <a:bodyPr>
            <a:normAutofit lnSpcReduction="10000"/>
          </a:bodyPr>
          <a:lstStyle/>
          <a:p>
            <a:r>
              <a:rPr lang="pl-PL" sz="1600" dirty="0"/>
              <a:t>odtworzenie mis nawodnieniowych – teren całej gminy [15 660,00zł]</a:t>
            </a:r>
          </a:p>
          <a:p>
            <a:r>
              <a:rPr lang="pl-PL" sz="1600" dirty="0"/>
              <a:t>bieżące prace pielęgnacyjne -pielenie, przycinki, podlewanie, wycinki [17 3348,00zł]</a:t>
            </a:r>
          </a:p>
          <a:p>
            <a:r>
              <a:rPr lang="pl-PL" sz="1600" dirty="0"/>
              <a:t>sadzenie drzew miododajnych w Sobocie i Żydowie [dofinansowanie 18 000,00zł + 14 420,00zł wkład własny]</a:t>
            </a:r>
          </a:p>
          <a:p>
            <a:r>
              <a:rPr lang="pl-PL" sz="1600" dirty="0"/>
              <a:t>opinie dendrologiczne [13 591,00zł]</a:t>
            </a:r>
          </a:p>
          <a:p>
            <a:r>
              <a:rPr lang="pl-PL" sz="1600" dirty="0"/>
              <a:t>zakup materiałów - np. worki nawadniające, zrębka, paliki, tabliczki informacyjne, miara  [26 281,00zł]</a:t>
            </a:r>
          </a:p>
          <a:p>
            <a:r>
              <a:rPr lang="pl-PL" sz="1600" dirty="0"/>
              <a:t>przygotowano projekty i złożono wniosek o dofinasowanie ZIT, następnie podpisano umowę i  ogłoszono przetarg na inwentaryzację i „Jeżogród” (realizacja 2024/2025)</a:t>
            </a:r>
          </a:p>
          <a:p>
            <a:r>
              <a:rPr lang="pl-PL" sz="1600" dirty="0"/>
              <a:t>rozpatrzono 95 zgłoszeń zamiaru usunięcia zieleni, a także 21 wniosków o wydanie zezwolenia na usunięcie zieleni</a:t>
            </a:r>
          </a:p>
          <a:p>
            <a:r>
              <a:rPr lang="pl-PL" sz="1600" dirty="0"/>
              <a:t>r</a:t>
            </a:r>
            <a:r>
              <a:rPr lang="pl-PL" sz="1600" dirty="0" smtClean="0"/>
              <a:t>ealizacja </a:t>
            </a:r>
            <a:r>
              <a:rPr lang="pl-PL" sz="1600" dirty="0"/>
              <a:t>dofinansowania dla mieszkańców na rośliny miododajne w ramach Programu Zazieleńmy Nasza Gminę [15 000,00zł]</a:t>
            </a:r>
          </a:p>
          <a:p>
            <a:r>
              <a:rPr lang="pl-PL" sz="1600" dirty="0"/>
              <a:t>u</a:t>
            </a:r>
            <a:r>
              <a:rPr lang="pl-PL" sz="1600" dirty="0" smtClean="0"/>
              <a:t>stanowiono </a:t>
            </a:r>
            <a:r>
              <a:rPr lang="pl-PL" sz="1600" dirty="0"/>
              <a:t>pomnik przyrody w Kiekrzu – 1 </a:t>
            </a:r>
            <a:r>
              <a:rPr lang="pl-PL" sz="1600" dirty="0" smtClean="0"/>
              <a:t>drzewo: dąb „Dobromił”</a:t>
            </a:r>
            <a:endParaRPr lang="pl-PL" dirty="0"/>
          </a:p>
          <a:p>
            <a:r>
              <a:rPr lang="pl-PL" sz="1600" dirty="0" smtClean="0"/>
              <a:t>planowane na sesję październikową uchwała w sprawie kolejnych 2 drzew pomnikowych (na polanie Rumpuciowej)</a:t>
            </a:r>
          </a:p>
        </p:txBody>
      </p:sp>
    </p:spTree>
    <p:extLst>
      <p:ext uri="{BB962C8B-B14F-4D97-AF65-F5344CB8AC3E}">
        <p14:creationId xmlns:p14="http://schemas.microsoft.com/office/powerpoint/2010/main" val="320259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526"/>
          </a:xfrm>
        </p:spPr>
        <p:txBody>
          <a:bodyPr/>
          <a:lstStyle/>
          <a:p>
            <a:r>
              <a:rPr lang="pl-PL" dirty="0"/>
              <a:t>Planowane prace na rok 2025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550126"/>
            <a:ext cx="8596668" cy="4915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- bieżące prace pielęgnacyjne terenów zielonych:</a:t>
            </a:r>
          </a:p>
          <a:p>
            <a:pPr lvl="1"/>
            <a:r>
              <a:rPr lang="pl-PL" dirty="0"/>
              <a:t>pielenie</a:t>
            </a:r>
          </a:p>
          <a:p>
            <a:pPr lvl="1"/>
            <a:r>
              <a:rPr lang="pl-PL" dirty="0"/>
              <a:t>przycinki krzewów/drzew</a:t>
            </a:r>
          </a:p>
          <a:p>
            <a:pPr lvl="1"/>
            <a:r>
              <a:rPr lang="pl-PL" dirty="0"/>
              <a:t>wycinki drzew niebezpiecznych</a:t>
            </a:r>
          </a:p>
          <a:p>
            <a:pPr lvl="1"/>
            <a:r>
              <a:rPr lang="pl-PL" dirty="0"/>
              <a:t>podlewanie</a:t>
            </a:r>
          </a:p>
          <a:p>
            <a:pPr lvl="1"/>
            <a:r>
              <a:rPr lang="pl-PL" dirty="0"/>
              <a:t>armatura drzew (poprawianie palików, mis nawodnieniowych, siatki przeciw zwierzynie i osłony przed podkaszaniem)</a:t>
            </a:r>
          </a:p>
          <a:p>
            <a:pPr marL="0" indent="0">
              <a:buNone/>
            </a:pPr>
            <a:r>
              <a:rPr lang="pl-PL" dirty="0"/>
              <a:t>- uzupełnianie wypadów roślin</a:t>
            </a:r>
          </a:p>
          <a:p>
            <a:pPr marL="0" indent="0">
              <a:buNone/>
            </a:pPr>
            <a:r>
              <a:rPr lang="pl-PL" dirty="0"/>
              <a:t>- prace pielęgnacyjne lasów</a:t>
            </a:r>
          </a:p>
          <a:p>
            <a:pPr marL="0" indent="0">
              <a:buNone/>
            </a:pPr>
            <a:r>
              <a:rPr lang="pl-PL" dirty="0"/>
              <a:t>- dotacja dla mieszkańców na zakup roślin miododajnych</a:t>
            </a:r>
          </a:p>
          <a:p>
            <a:pPr marL="0" indent="0">
              <a:buNone/>
            </a:pPr>
            <a:r>
              <a:rPr lang="pl-PL" dirty="0"/>
              <a:t>- opinie dendrologiczne</a:t>
            </a:r>
          </a:p>
          <a:p>
            <a:pPr marL="0" indent="0">
              <a:buNone/>
            </a:pPr>
            <a:r>
              <a:rPr lang="pl-PL" dirty="0" smtClean="0"/>
              <a:t>- zakup </a:t>
            </a:r>
            <a:r>
              <a:rPr lang="pl-PL" dirty="0"/>
              <a:t>materiałów (tabliczki informacyjne np. „świadek przyrody” czy „pomnik przyrody”, siatki ochronne, spraye, paliki, itp</a:t>
            </a:r>
            <a:r>
              <a:rPr lang="pl-PL" dirty="0" smtClean="0"/>
              <a:t>.)</a:t>
            </a:r>
          </a:p>
          <a:p>
            <a:pPr marL="0" indent="0">
              <a:buNone/>
            </a:pPr>
            <a:r>
              <a:rPr lang="pl-PL" dirty="0"/>
              <a:t>- planowane tworzenie kolejnych pomników </a:t>
            </a:r>
            <a:r>
              <a:rPr lang="pl-PL" dirty="0" smtClean="0"/>
              <a:t>przyrody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17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710534-3E3B-FC4B-23C4-3309C82F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6494"/>
          </a:xfrm>
        </p:spPr>
        <p:txBody>
          <a:bodyPr>
            <a:normAutofit fontScale="90000"/>
          </a:bodyPr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30B0EA-9B7F-2725-7AD7-E952134A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6094"/>
            <a:ext cx="8596668" cy="546752"/>
          </a:xfrm>
        </p:spPr>
        <p:txBody>
          <a:bodyPr/>
          <a:lstStyle/>
          <a:p>
            <a:r>
              <a:rPr lang="pl-PL" sz="1800" dirty="0"/>
              <a:t>nasadzenia na ul. </a:t>
            </a:r>
            <a:r>
              <a:rPr lang="pl-PL" sz="1800" dirty="0" err="1"/>
              <a:t>Kierskiej</a:t>
            </a:r>
            <a:r>
              <a:rPr lang="pl-PL" sz="1800" dirty="0"/>
              <a:t> w Kiekrzu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A7E6D23-B97F-639C-9414-BD206958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3" y="1940859"/>
            <a:ext cx="5566130" cy="39871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442679C-09FA-9378-CAE4-6D34F1DA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613" y="3104504"/>
            <a:ext cx="6236749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8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D61668-2071-7B89-D6B8-C36771FD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3741"/>
          </a:xfrm>
        </p:spPr>
        <p:txBody>
          <a:bodyPr>
            <a:normAutofit fontScale="90000"/>
          </a:bodyPr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28F124D-4475-73A1-D775-BD77CA7C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3319"/>
            <a:ext cx="8596668" cy="5127810"/>
          </a:xfrm>
        </p:spPr>
        <p:txBody>
          <a:bodyPr>
            <a:normAutofit/>
          </a:bodyPr>
          <a:lstStyle/>
          <a:p>
            <a:r>
              <a:rPr lang="pl-PL" sz="2400" b="1" dirty="0"/>
              <a:t>INWESTYCJE ZIT </a:t>
            </a:r>
            <a:r>
              <a:rPr lang="pl-PL" sz="2400" dirty="0"/>
              <a:t> </a:t>
            </a:r>
            <a:r>
              <a:rPr lang="pl-PL" sz="2400" b="1" dirty="0"/>
              <a:t>3 773 657,00zł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xmlns="" id="{AEFD064B-0918-EBC6-C571-38A21C1044A3}"/>
              </a:ext>
            </a:extLst>
          </p:cNvPr>
          <p:cNvSpPr/>
          <p:nvPr/>
        </p:nvSpPr>
        <p:spPr>
          <a:xfrm>
            <a:off x="5957059" y="1260389"/>
            <a:ext cx="3639671" cy="7745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lang="pl-PL" sz="1600" dirty="0">
                <a:solidFill>
                  <a:prstClr val="black"/>
                </a:solidFill>
                <a:latin typeface="Trebuchet MS" panose="020B0603020202020204"/>
              </a:rPr>
              <a:t>d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ofinansowanie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 2 641 559,90 zł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wkład własny		 1 132 097,10 zł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7F808836-F2A2-4F3D-3C35-B796C02E8B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769018"/>
              </p:ext>
            </p:extLst>
          </p:nvPr>
        </p:nvGraphicFramePr>
        <p:xfrm>
          <a:off x="2680447" y="2294965"/>
          <a:ext cx="5934635" cy="427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555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24127E-2AA1-805E-BE9E-D75DF189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9929"/>
          </a:xfrm>
        </p:spPr>
        <p:txBody>
          <a:bodyPr/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Planowane prace na rok 2025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70FA610-A4CC-A4E1-BF74-CA6FE5FF4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9529"/>
            <a:ext cx="8596668" cy="4651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PROJEKT OCHRONY DRZEW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1815161-80F7-AE3C-352C-3DB8A1272B41}"/>
              </a:ext>
            </a:extLst>
          </p:cNvPr>
          <p:cNvSpPr txBox="1"/>
          <p:nvPr/>
        </p:nvSpPr>
        <p:spPr>
          <a:xfrm>
            <a:off x="578723" y="2062079"/>
            <a:ext cx="98024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b="1" dirty="0"/>
              <a:t>Inwentaryzacja drzew na terenie gminy Rokietnica 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lokalizację istniejących drzew na mapie z podziałem na obręby zdjęcia drzew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opis stanu fitosanitarnego drzew oraz zalecenia pielęgnacyjne</a:t>
            </a:r>
          </a:p>
          <a:p>
            <a:pPr lvl="0"/>
            <a:endParaRPr lang="pl-PL" b="1" dirty="0"/>
          </a:p>
          <a:p>
            <a:pPr lvl="0"/>
            <a:r>
              <a:rPr lang="pl-PL" b="1" dirty="0"/>
              <a:t>Plan pielęgnacji istniejących drzew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plan koniecznych cięć pielęgnacyjnych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wymagane zabiegi agrotechniczne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montaż ewentualnych odciągów/zabezpieczeń przed rozłamywaniem konarów</a:t>
            </a:r>
          </a:p>
          <a:p>
            <a:pPr lvl="0"/>
            <a:endParaRPr lang="pl-PL" b="1" dirty="0"/>
          </a:p>
          <a:p>
            <a:pPr lvl="0"/>
            <a:r>
              <a:rPr lang="pl-PL" b="1" dirty="0"/>
              <a:t>Projekt nowych </a:t>
            </a:r>
            <a:r>
              <a:rPr lang="pl-PL" b="1" dirty="0" err="1"/>
              <a:t>nasadzeń</a:t>
            </a:r>
            <a:r>
              <a:rPr lang="pl-PL" b="1" dirty="0"/>
              <a:t> drzew wraz z planem ich utrzymania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mapa z lokalizacjami proponowanych miejsc możliwych </a:t>
            </a:r>
            <a:r>
              <a:rPr lang="pl-PL" dirty="0" err="1"/>
              <a:t>nasadzeń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plan pielęgnacji drzew młodych (wymiany palików, wykonanie mis nawodnieniowych, podlewanie, cięcia kształtujące/zagęszczające koronę, inne zabiegi agrotechniczne)</a:t>
            </a:r>
          </a:p>
          <a:p>
            <a:pPr lvl="0"/>
            <a:endParaRPr lang="pl-PL" dirty="0"/>
          </a:p>
          <a:p>
            <a:pPr lvl="0" algn="ctr"/>
            <a:r>
              <a:rPr lang="pl-PL" b="1" dirty="0"/>
              <a:t>Wdrożenie działań z programu w latach 2024-2028</a:t>
            </a:r>
          </a:p>
        </p:txBody>
      </p:sp>
    </p:spTree>
    <p:extLst>
      <p:ext uri="{BB962C8B-B14F-4D97-AF65-F5344CB8AC3E}">
        <p14:creationId xmlns:p14="http://schemas.microsoft.com/office/powerpoint/2010/main" val="27677342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</TotalTime>
  <Words>462</Words>
  <Application>Microsoft Office PowerPoint</Application>
  <PresentationFormat>Panoramiczny</PresentationFormat>
  <Paragraphs>68</Paragraphs>
  <Slides>16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Trebuchet MS</vt:lpstr>
      <vt:lpstr>Wingdings</vt:lpstr>
      <vt:lpstr>Wingdings 3</vt:lpstr>
      <vt:lpstr>Faseta</vt:lpstr>
      <vt:lpstr>ZIELEŃ w Gminie Rokietnica realizacja w 2024r.  oraz plan na 2025r.</vt:lpstr>
      <vt:lpstr>Co zrobiono w 2024 </vt:lpstr>
      <vt:lpstr>Co zrobiono w 2024</vt:lpstr>
      <vt:lpstr>Prezentacja programu PowerPoint</vt:lpstr>
      <vt:lpstr>Bieżące utrzymanie zieleni w roku 2024</vt:lpstr>
      <vt:lpstr>Planowane prace na rok 2025</vt:lpstr>
      <vt:lpstr>Planowane prace na rok 2025</vt:lpstr>
      <vt:lpstr>Planowane prace na rok 2025</vt:lpstr>
      <vt:lpstr>Planowane prace na rok 2025</vt:lpstr>
      <vt:lpstr>Planowane prace na rok 2025</vt:lpstr>
      <vt:lpstr>Prezentacja programu PowerPoint</vt:lpstr>
      <vt:lpstr>Planowane prace na rok 2025</vt:lpstr>
      <vt:lpstr>Prezentacja programu PowerPoint</vt:lpstr>
      <vt:lpstr>Prezentacja programu PowerPoint</vt:lpstr>
      <vt:lpstr>Planowane prace na rok 2025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ZIELEŃ w Gminie Rokietnica 2024r. - 2025r.</dc:title>
  <dc:creator>Aleksandra Sulejewska</dc:creator>
  <cp:lastModifiedBy>Aleksandra Sulejewska</cp:lastModifiedBy>
  <cp:revision>15</cp:revision>
  <dcterms:created xsi:type="dcterms:W3CDTF">2024-10-07T09:23:09Z</dcterms:created>
  <dcterms:modified xsi:type="dcterms:W3CDTF">2024-10-07T13:22:38Z</dcterms:modified>
</cp:coreProperties>
</file>