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6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 smtClean="0"/>
              <a:t>Koszty utrzymania czystości i porządku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koszty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Arkusz1!$A$2:$A$5</c:f>
              <c:numCache>
                <c:formatCode>General</c:formatCode>
                <c:ptCount val="4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</c:numCache>
            </c:numRef>
          </c:cat>
          <c:val>
            <c:numRef>
              <c:f>Arkusz1!$B$2:$B$5</c:f>
              <c:numCache>
                <c:formatCode>General</c:formatCode>
                <c:ptCount val="4"/>
                <c:pt idx="0">
                  <c:v>676261.92</c:v>
                </c:pt>
                <c:pt idx="1">
                  <c:v>706454.07</c:v>
                </c:pt>
                <c:pt idx="2" formatCode="#,##0.00">
                  <c:v>774325.32</c:v>
                </c:pt>
                <c:pt idx="3" formatCode="#,##0.00">
                  <c:v>859817.6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4868400"/>
        <c:axId val="514873496"/>
      </c:barChart>
      <c:catAx>
        <c:axId val="514868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14873496"/>
        <c:crosses val="autoZero"/>
        <c:auto val="1"/>
        <c:lblAlgn val="ctr"/>
        <c:lblOffset val="100"/>
        <c:noMultiLvlLbl val="0"/>
      </c:catAx>
      <c:valAx>
        <c:axId val="514873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14868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Utrzymanie terenów zielonych na terenie </a:t>
            </a:r>
            <a:br>
              <a:rPr lang="pl-PL" dirty="0" smtClean="0"/>
            </a:br>
            <a:r>
              <a:rPr lang="pl-PL" dirty="0" smtClean="0"/>
              <a:t>Gminy Rokietnica 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3" descr="https://rokietnica.pl/wp-content/themes/rokietnica/includes/img/logo_1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050" y="625186"/>
            <a:ext cx="4762500" cy="952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570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Porządek i czystość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808018" y="2133600"/>
            <a:ext cx="9696594" cy="3777622"/>
          </a:xfrm>
        </p:spPr>
        <p:txBody>
          <a:bodyPr/>
          <a:lstStyle/>
          <a:p>
            <a:pPr>
              <a:lnSpc>
                <a:spcPct val="250000"/>
              </a:lnSpc>
            </a:pPr>
            <a:r>
              <a:rPr lang="pl-PL" dirty="0" smtClean="0"/>
              <a:t>W dniu 02.01.2024r. Gmina Rokietnica zawarła umowę nr 017/2024 </a:t>
            </a:r>
            <a:br>
              <a:rPr lang="pl-PL" dirty="0" smtClean="0"/>
            </a:br>
            <a:r>
              <a:rPr lang="pl-PL" dirty="0" smtClean="0"/>
              <a:t>z Przedsiębiorstwem Usług Komunalnych sp. z o.o. </a:t>
            </a:r>
            <a:br>
              <a:rPr lang="pl-PL" dirty="0" smtClean="0"/>
            </a:br>
            <a:r>
              <a:rPr lang="pl-PL" dirty="0" smtClean="0"/>
              <a:t>na utrzymanie porządku i czystości na terenie Gminy, na kwotę </a:t>
            </a:r>
            <a:r>
              <a:rPr lang="pl-PL" b="1" dirty="0" smtClean="0"/>
              <a:t>774 325,32 zł 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07164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989844"/>
              </p:ext>
            </p:extLst>
          </p:nvPr>
        </p:nvGraphicFramePr>
        <p:xfrm>
          <a:off x="737755" y="303135"/>
          <a:ext cx="10972800" cy="63574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7629"/>
                <a:gridCol w="4469553"/>
                <a:gridCol w="1418293"/>
                <a:gridCol w="1784195"/>
                <a:gridCol w="3033130"/>
              </a:tblGrid>
              <a:tr h="260591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UTRZYMANIA PORZĄDKU NA TERENIE GMINY ROKIETNICA W ROKU 2024</a:t>
                      </a:r>
                      <a:endParaRPr lang="pl-PL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6" marR="6746" marT="6746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51416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Lp.</a:t>
                      </a:r>
                      <a:endParaRPr lang="pl-PL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wykonywana usługa</a:t>
                      </a:r>
                      <a:endParaRPr lang="pl-PL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ilość</a:t>
                      </a:r>
                      <a:endParaRPr lang="pl-PL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krotność działania</a:t>
                      </a:r>
                      <a:endParaRPr lang="pl-PL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harmonogram wykonywania </a:t>
                      </a:r>
                      <a:endParaRPr lang="pl-PL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1416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pl-PL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opróżnianie ulicznych koszy na odpady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225 </a:t>
                      </a:r>
                      <a:r>
                        <a:rPr lang="pl-PL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szt.</a:t>
                      </a:r>
                      <a:endParaRPr lang="pl-PL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 x w tygodniu</a:t>
                      </a:r>
                      <a:endParaRPr lang="pl-PL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l-PL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w</a:t>
                      </a:r>
                      <a:r>
                        <a:rPr lang="pl-PL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zależności od potrzeb</a:t>
                      </a:r>
                      <a:endParaRPr lang="pl-PL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8823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pl-PL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mycie koszy ulicznych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225 szt.</a:t>
                      </a:r>
                      <a:endParaRPr lang="pl-PL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 x w roku</a:t>
                      </a:r>
                      <a:endParaRPr lang="pl-PL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IV i VIII</a:t>
                      </a:r>
                      <a:endParaRPr lang="pl-PL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8823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pl-PL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sprzątanie i zamiatanie targowiska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 szt.</a:t>
                      </a: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 x w tygodniu</a:t>
                      </a:r>
                      <a:endParaRPr lang="pl-PL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cały rok</a:t>
                      </a: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56016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pl-PL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utrzymanie czystości na terenie </a:t>
                      </a:r>
                      <a:r>
                        <a:rPr lang="pl-PL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altany rumpuciowej i pumptrack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  <a:r>
                        <a:rPr lang="pl-PL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pl-PL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szt.</a:t>
                      </a:r>
                      <a:endParaRPr lang="pl-PL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181 x w roku</a:t>
                      </a:r>
                      <a:endParaRPr lang="pl-PL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l-PL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 I - III                1 </a:t>
                      </a:r>
                      <a:r>
                        <a:rPr lang="pl-PL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x w tyg</a:t>
                      </a:r>
                    </a:p>
                    <a:p>
                      <a:pPr algn="just" fontAlgn="ctr"/>
                      <a:r>
                        <a:rPr lang="pl-PL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IV - V</a:t>
                      </a:r>
                      <a:r>
                        <a:rPr lang="pl-PL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            </a:t>
                      </a:r>
                      <a:r>
                        <a:rPr lang="pl-PL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pl-PL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 x w tyg</a:t>
                      </a:r>
                    </a:p>
                    <a:p>
                      <a:pPr algn="just" fontAlgn="ctr"/>
                      <a:r>
                        <a:rPr lang="pl-PL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VI – IX             </a:t>
                      </a:r>
                      <a:r>
                        <a:rPr lang="pl-PL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 </a:t>
                      </a:r>
                      <a:r>
                        <a:rPr lang="pl-PL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x w tyg</a:t>
                      </a:r>
                    </a:p>
                    <a:p>
                      <a:pPr algn="just" fontAlgn="ctr"/>
                      <a:r>
                        <a:rPr lang="pl-PL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X</a:t>
                      </a:r>
                      <a:r>
                        <a:rPr lang="pl-PL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                    </a:t>
                      </a:r>
                      <a:r>
                        <a:rPr lang="pl-PL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 </a:t>
                      </a:r>
                      <a:r>
                        <a:rPr lang="pl-PL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x w tyg</a:t>
                      </a:r>
                    </a:p>
                    <a:p>
                      <a:pPr algn="just" fontAlgn="ctr"/>
                      <a:r>
                        <a:rPr lang="pl-PL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XI – XII            </a:t>
                      </a:r>
                      <a:r>
                        <a:rPr lang="pl-PL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 </a:t>
                      </a:r>
                      <a:r>
                        <a:rPr lang="pl-PL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x w tyg</a:t>
                      </a:r>
                      <a:endParaRPr lang="pl-PL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89452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pl-PL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utrzymanie</a:t>
                      </a:r>
                      <a:r>
                        <a:rPr lang="pl-PL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czystości na terenie altan w Mrowinie, Napachaniu i Krzyszkowie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 szt.</a:t>
                      </a:r>
                      <a:endParaRPr lang="pl-PL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42 x w roku</a:t>
                      </a:r>
                      <a:endParaRPr lang="pl-PL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l-PL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I</a:t>
                      </a:r>
                      <a:r>
                        <a:rPr lang="pl-PL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, II, XII            </a:t>
                      </a:r>
                      <a:r>
                        <a:rPr lang="pl-PL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 x/m-c</a:t>
                      </a:r>
                      <a:endParaRPr lang="pl-PL" sz="14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just" fontAlgn="ctr"/>
                      <a:r>
                        <a:rPr lang="pl-PL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III - XI</a:t>
                      </a:r>
                      <a:r>
                        <a:rPr lang="pl-PL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             </a:t>
                      </a:r>
                      <a:r>
                        <a:rPr lang="pl-PL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 </a:t>
                      </a:r>
                      <a:r>
                        <a:rPr lang="pl-PL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x w tyg</a:t>
                      </a:r>
                      <a:endParaRPr lang="pl-PL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8823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pl-PL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koszenie skarpy przy targowisku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 szt.</a:t>
                      </a:r>
                      <a:endParaRPr lang="pl-PL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 x w roku</a:t>
                      </a:r>
                      <a:endParaRPr lang="pl-PL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l-PL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V i VIII</a:t>
                      </a:r>
                      <a:endParaRPr lang="pl-PL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77646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pl-PL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wykaszanie poboczy i </a:t>
                      </a:r>
                      <a:r>
                        <a:rPr lang="pl-PL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przycinanie gałęzi wchodzących w światło pasa</a:t>
                      </a:r>
                      <a:r>
                        <a:rPr lang="pl-PL" sz="16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drogowego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47 [km]</a:t>
                      </a:r>
                      <a:endParaRPr lang="pl-PL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 </a:t>
                      </a:r>
                      <a:r>
                        <a:rPr lang="pl-PL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x w roku</a:t>
                      </a:r>
                      <a:endParaRPr lang="pl-PL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V</a:t>
                      </a:r>
                      <a:endParaRPr lang="pl-PL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VI</a:t>
                      </a:r>
                      <a:r>
                        <a:rPr lang="pl-PL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- VII</a:t>
                      </a:r>
                      <a:endParaRPr lang="pl-PL" sz="14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VIII - IX</a:t>
                      </a:r>
                      <a:endParaRPr lang="pl-PL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7265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pl-PL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zamiatanie mechaniczne </a:t>
                      </a:r>
                      <a:r>
                        <a:rPr lang="pl-PL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ulic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55 </a:t>
                      </a:r>
                      <a:r>
                        <a:rPr lang="pl-PL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[km]</a:t>
                      </a:r>
                      <a:endParaRPr lang="pl-PL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  <a:r>
                        <a:rPr lang="pl-PL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pl-PL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x w roku</a:t>
                      </a:r>
                      <a:endParaRPr lang="pl-PL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pl-PL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III - IV</a:t>
                      </a:r>
                      <a:endParaRPr lang="pl-PL" sz="14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VI - VII</a:t>
                      </a:r>
                      <a:endParaRPr lang="pl-PL" sz="14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IX - X</a:t>
                      </a:r>
                      <a:endParaRPr lang="pl-PL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94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683801"/>
              </p:ext>
            </p:extLst>
          </p:nvPr>
        </p:nvGraphicFramePr>
        <p:xfrm>
          <a:off x="457201" y="394855"/>
          <a:ext cx="11367656" cy="56318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7260"/>
                <a:gridCol w="4630388"/>
                <a:gridCol w="2116270"/>
                <a:gridCol w="1201460"/>
                <a:gridCol w="3142278"/>
              </a:tblGrid>
              <a:tr h="315504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 smtClean="0">
                          <a:effectLst/>
                        </a:rPr>
                        <a:t>Wykonywane </a:t>
                      </a:r>
                      <a:r>
                        <a:rPr lang="pl-PL" sz="1600" b="1" u="none" strike="noStrike" dirty="0">
                          <a:effectLst/>
                        </a:rPr>
                        <a:t>usługi utrzymania porządku na terenie gminy Rokietnica w roku </a:t>
                      </a:r>
                      <a:r>
                        <a:rPr lang="pl-PL" sz="1600" b="1" u="none" strike="noStrike" dirty="0" smtClean="0">
                          <a:effectLst/>
                        </a:rPr>
                        <a:t>2024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66970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u="none" strike="noStrike" dirty="0" smtClean="0">
                          <a:effectLst/>
                        </a:rPr>
                        <a:t>Lp.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u="none" strike="noStrike" dirty="0">
                          <a:effectLst/>
                        </a:rPr>
                        <a:t>wykonywana usługa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u="none" strike="noStrike" dirty="0">
                          <a:effectLst/>
                        </a:rPr>
                        <a:t>ilość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u="none" strike="noStrike">
                          <a:effectLst/>
                        </a:rPr>
                        <a:t>krotność działania</a:t>
                      </a:r>
                      <a:endParaRPr lang="pl-PL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u="none" strike="noStrike" dirty="0">
                          <a:effectLst/>
                        </a:rPr>
                        <a:t>harmonogram wykonywania 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87613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  <a:latin typeface="+mj-lt"/>
                        </a:rPr>
                        <a:t>zamiatanie chodników i ścieżek rowerowych 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 smtClean="0">
                          <a:effectLst/>
                          <a:latin typeface="+mj-lt"/>
                        </a:rPr>
                        <a:t>36 </a:t>
                      </a:r>
                      <a:r>
                        <a:rPr lang="pl-PL" sz="1400" u="none" strike="noStrike" dirty="0">
                          <a:effectLst/>
                          <a:latin typeface="+mj-lt"/>
                        </a:rPr>
                        <a:t>[km]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+mj-lt"/>
                        </a:rPr>
                        <a:t>3</a:t>
                      </a:r>
                      <a:r>
                        <a:rPr lang="pl-PL" sz="1400" u="none" strike="noStrike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pl-PL" sz="1400" u="none" strike="noStrike" dirty="0">
                          <a:effectLst/>
                          <a:latin typeface="+mj-lt"/>
                        </a:rPr>
                        <a:t>x w roku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l-PL" sz="1400" u="none" strike="noStrike" dirty="0" smtClean="0">
                          <a:effectLst/>
                          <a:latin typeface="+mj-lt"/>
                        </a:rPr>
                        <a:t> III - IV</a:t>
                      </a:r>
                      <a:endParaRPr lang="pl-PL" sz="1400" u="none" strike="noStrike" baseline="0" dirty="0" smtClean="0">
                        <a:effectLst/>
                        <a:latin typeface="+mj-lt"/>
                      </a:endParaRPr>
                    </a:p>
                    <a:p>
                      <a:pPr algn="just" fontAlgn="ctr"/>
                      <a:r>
                        <a:rPr lang="pl-PL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V - VI</a:t>
                      </a:r>
                      <a:endParaRPr lang="pl-PL" sz="14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  <a:p>
                      <a:pPr algn="just" fontAlgn="ctr"/>
                      <a:r>
                        <a:rPr lang="pl-PL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IX - X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6970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  <a:latin typeface="+mj-lt"/>
                        </a:rPr>
                        <a:t>wykaszanie </a:t>
                      </a:r>
                      <a:r>
                        <a:rPr lang="pl-PL" sz="1600" u="none" strike="noStrike" dirty="0" smtClean="0">
                          <a:effectLst/>
                          <a:latin typeface="+mj-lt"/>
                        </a:rPr>
                        <a:t>i sprzątanie działek gminnych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 smtClean="0">
                          <a:effectLst/>
                          <a:latin typeface="+mj-lt"/>
                        </a:rPr>
                        <a:t>12,5 </a:t>
                      </a:r>
                      <a:r>
                        <a:rPr lang="pl-PL" sz="1400" u="none" strike="noStrike" dirty="0">
                          <a:effectLst/>
                          <a:latin typeface="+mj-lt"/>
                        </a:rPr>
                        <a:t>[ha]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+mj-lt"/>
                        </a:rPr>
                        <a:t>7 x w roku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l-PL" sz="1400" u="none" strike="noStrike" dirty="0" smtClean="0">
                          <a:effectLst/>
                          <a:latin typeface="+mj-lt"/>
                        </a:rPr>
                        <a:t> IV - X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6970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11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  <a:latin typeface="+mj-lt"/>
                        </a:rPr>
                        <a:t>sprzątanie liści na chodnikach gminnych 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 smtClean="0">
                          <a:effectLst/>
                          <a:latin typeface="+mj-lt"/>
                        </a:rPr>
                        <a:t>36 </a:t>
                      </a:r>
                      <a:r>
                        <a:rPr lang="pl-PL" sz="1400" u="none" strike="noStrike" dirty="0">
                          <a:effectLst/>
                          <a:latin typeface="+mj-lt"/>
                        </a:rPr>
                        <a:t>[km]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+mj-lt"/>
                        </a:rPr>
                        <a:t>2 x w roku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l-PL" sz="1400" u="none" strike="noStrike" dirty="0">
                          <a:effectLst/>
                          <a:latin typeface="+mj-lt"/>
                        </a:rPr>
                        <a:t> </a:t>
                      </a:r>
                      <a:r>
                        <a:rPr lang="pl-PL" sz="1400" u="none" strike="noStrike" dirty="0" smtClean="0">
                          <a:effectLst/>
                          <a:latin typeface="+mj-lt"/>
                        </a:rPr>
                        <a:t>X - XI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6970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12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 smtClean="0">
                          <a:effectLst/>
                          <a:latin typeface="+mj-lt"/>
                        </a:rPr>
                        <a:t>odchwaszczanie chodników </a:t>
                      </a:r>
                      <a:r>
                        <a:rPr lang="pl-PL" sz="1600" u="none" strike="noStrike" dirty="0">
                          <a:effectLst/>
                          <a:latin typeface="+mj-lt"/>
                        </a:rPr>
                        <a:t>oraz ścieżek rowerowych 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 smtClean="0">
                          <a:effectLst/>
                          <a:latin typeface="+mj-lt"/>
                        </a:rPr>
                        <a:t>36 </a:t>
                      </a:r>
                      <a:r>
                        <a:rPr lang="pl-PL" sz="1400" u="none" strike="noStrike" dirty="0">
                          <a:effectLst/>
                          <a:latin typeface="+mj-lt"/>
                        </a:rPr>
                        <a:t>[km]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  <a:latin typeface="+mj-lt"/>
                        </a:rPr>
                        <a:t>2</a:t>
                      </a:r>
                      <a:r>
                        <a:rPr lang="pl-PL" sz="1400" u="none" strike="noStrike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pl-PL" sz="1400" u="none" strike="noStrike" dirty="0">
                          <a:effectLst/>
                          <a:latin typeface="+mj-lt"/>
                        </a:rPr>
                        <a:t>x w roku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l-PL" sz="1400" u="none" strike="noStrike" dirty="0">
                          <a:effectLst/>
                          <a:latin typeface="+mj-lt"/>
                        </a:rPr>
                        <a:t> </a:t>
                      </a:r>
                      <a:r>
                        <a:rPr lang="pl-PL" sz="1400" u="none" strike="noStrike" dirty="0" smtClean="0">
                          <a:effectLst/>
                          <a:latin typeface="+mj-lt"/>
                        </a:rPr>
                        <a:t>V i IX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8713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13</a:t>
                      </a:r>
                      <a:r>
                        <a:rPr lang="pl-PL" sz="14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  <a:latin typeface="+mj-lt"/>
                        </a:rPr>
                        <a:t>przystanki </a:t>
                      </a:r>
                      <a:r>
                        <a:rPr lang="pl-PL" sz="1600" u="none" strike="noStrike" dirty="0" smtClean="0">
                          <a:effectLst/>
                          <a:latin typeface="+mj-lt"/>
                        </a:rPr>
                        <a:t>autobusowe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 smtClean="0">
                          <a:effectLst/>
                          <a:latin typeface="+mj-lt"/>
                        </a:rPr>
                        <a:t>110 </a:t>
                      </a:r>
                      <a:r>
                        <a:rPr lang="pl-PL" sz="1400" u="none" strike="noStrike" dirty="0">
                          <a:effectLst/>
                          <a:latin typeface="+mj-lt"/>
                        </a:rPr>
                        <a:t>szt. - sprzątanie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  <a:latin typeface="+mj-lt"/>
                        </a:rPr>
                        <a:t>2 x w tygodniu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l-PL" sz="1400" u="none" strike="noStrike" dirty="0">
                          <a:effectLst/>
                          <a:latin typeface="+mj-lt"/>
                        </a:rPr>
                        <a:t> każdy </a:t>
                      </a:r>
                      <a:r>
                        <a:rPr lang="pl-PL" sz="1400" u="none" strike="noStrike" dirty="0" smtClean="0">
                          <a:effectLst/>
                          <a:latin typeface="+mj-lt"/>
                        </a:rPr>
                        <a:t>poniedziałek </a:t>
                      </a:r>
                      <a:r>
                        <a:rPr lang="pl-PL" sz="1400" u="none" strike="noStrike" dirty="0">
                          <a:effectLst/>
                          <a:latin typeface="+mj-lt"/>
                        </a:rPr>
                        <a:t>oraz piątek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8713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 smtClean="0">
                          <a:effectLst/>
                          <a:latin typeface="+mj-lt"/>
                        </a:rPr>
                        <a:t>110 </a:t>
                      </a:r>
                      <a:r>
                        <a:rPr lang="pl-PL" sz="1400" u="none" strike="noStrike" dirty="0">
                          <a:effectLst/>
                          <a:latin typeface="+mj-lt"/>
                        </a:rPr>
                        <a:t>szt. - koszenie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 smtClean="0">
                          <a:effectLst/>
                          <a:latin typeface="+mj-lt"/>
                        </a:rPr>
                        <a:t>4 </a:t>
                      </a:r>
                      <a:r>
                        <a:rPr lang="pl-PL" sz="1400" u="none" strike="noStrike" dirty="0">
                          <a:effectLst/>
                          <a:latin typeface="+mj-lt"/>
                        </a:rPr>
                        <a:t>x w roku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l-PL" sz="1400" u="none" strike="noStrike" dirty="0">
                          <a:effectLst/>
                          <a:latin typeface="+mj-lt"/>
                        </a:rPr>
                        <a:t> </a:t>
                      </a:r>
                      <a:r>
                        <a:rPr lang="pl-PL" sz="1400" u="none" strike="noStrike" dirty="0" smtClean="0">
                          <a:effectLst/>
                          <a:latin typeface="+mj-lt"/>
                        </a:rPr>
                        <a:t>IV, VI, IX, X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8713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 smtClean="0">
                          <a:effectLst/>
                          <a:latin typeface="+mj-lt"/>
                        </a:rPr>
                        <a:t>50 </a:t>
                      </a:r>
                      <a:r>
                        <a:rPr lang="pl-PL" sz="1400" u="none" strike="noStrike" dirty="0">
                          <a:effectLst/>
                          <a:latin typeface="+mj-lt"/>
                        </a:rPr>
                        <a:t>szt. - mycie </a:t>
                      </a:r>
                      <a:r>
                        <a:rPr lang="pl-PL" sz="1400" u="none" strike="noStrike" dirty="0" smtClean="0">
                          <a:effectLst/>
                          <a:latin typeface="+mj-lt"/>
                        </a:rPr>
                        <a:t>wiat (szyby, ławka)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 dirty="0" smtClean="0">
                          <a:effectLst/>
                          <a:latin typeface="+mj-lt"/>
                        </a:rPr>
                        <a:t>3 x </a:t>
                      </a:r>
                      <a:r>
                        <a:rPr lang="pl-PL" sz="1400" u="none" strike="noStrike" dirty="0">
                          <a:effectLst/>
                          <a:latin typeface="+mj-lt"/>
                        </a:rPr>
                        <a:t>w roku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pl-PL" sz="14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</a:rPr>
                        <a:t> III, V i IX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746" marR="6746" marT="6746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891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0718" y="312382"/>
            <a:ext cx="10922721" cy="726709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Kwoty wydane stan na 30.09.2024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32508" y="1381991"/>
            <a:ext cx="11783291" cy="5330535"/>
          </a:xfrm>
        </p:spPr>
        <p:txBody>
          <a:bodyPr/>
          <a:lstStyle/>
          <a:p>
            <a:endParaRPr lang="pl-PL" b="1" dirty="0" smtClean="0"/>
          </a:p>
          <a:p>
            <a:endParaRPr lang="pl-PL" b="1" dirty="0" smtClean="0"/>
          </a:p>
          <a:p>
            <a:r>
              <a:rPr lang="pl-PL" sz="1600" dirty="0" smtClean="0"/>
              <a:t>Utrzymanie czystości na terenie gminy Rokietnica zgodnie z porozumieniem PUK Bytkowo 		</a:t>
            </a:r>
            <a:r>
              <a:rPr lang="pl-PL" sz="1600" b="1" dirty="0" smtClean="0"/>
              <a:t>369 822,80 zł </a:t>
            </a:r>
          </a:p>
          <a:p>
            <a:r>
              <a:rPr lang="pl-PL" sz="1600" dirty="0" smtClean="0"/>
              <a:t>Opróżnianie koszy ulicznych zlokalizowanych na terenie Gminy Rokietnica zgodnie z porozumieniem PUK Bytkowo  																					</a:t>
            </a:r>
            <a:r>
              <a:rPr lang="pl-PL" sz="1600" b="1" dirty="0" smtClean="0"/>
              <a:t>45 733,68 zł</a:t>
            </a:r>
          </a:p>
          <a:p>
            <a:r>
              <a:rPr lang="pl-PL" sz="1600" dirty="0" smtClean="0"/>
              <a:t>Utrzymanie czystości na przystankach komunikacyjnych, autobusowych, lokalizowanych na terenie Gminy Rokietnica zgodnie z porozumieniem PUK Bytkowo 										</a:t>
            </a:r>
            <a:r>
              <a:rPr lang="pl-PL" sz="1600" b="1" dirty="0" smtClean="0"/>
              <a:t>50 000,00 zł</a:t>
            </a:r>
          </a:p>
          <a:p>
            <a:r>
              <a:rPr lang="pl-PL" sz="1600" dirty="0" smtClean="0"/>
              <a:t>Przewóz padłych zwierząt na oczyszczalnie ścieków w Bytkowie</a:t>
            </a:r>
            <a:r>
              <a:rPr lang="pl-PL" sz="1600" dirty="0"/>
              <a:t> zgodnie z porozumieniem PUK Bytkowo</a:t>
            </a:r>
            <a:r>
              <a:rPr lang="pl-PL" sz="1600" dirty="0" smtClean="0"/>
              <a:t>  </a:t>
            </a:r>
          </a:p>
          <a:p>
            <a:pPr marL="0" indent="0">
              <a:buNone/>
            </a:pPr>
            <a:r>
              <a:rPr lang="pl-PL" sz="1600" b="1" dirty="0" smtClean="0"/>
              <a:t>																					5 142,00 zł </a:t>
            </a:r>
          </a:p>
          <a:p>
            <a:r>
              <a:rPr lang="pl-PL" sz="1600" dirty="0" smtClean="0"/>
              <a:t>Utylizacja zwierząt zgodnie z umową nr 016/2024 w zakresie wywozu i przetwarzania produktów ubocznych pochodzenia zwierzęcego z  firmą EKO-TYRANS-UTYLIZACJA Albert </a:t>
            </a:r>
            <a:r>
              <a:rPr lang="pl-PL" sz="1600" dirty="0" err="1" smtClean="0"/>
              <a:t>Karłyk</a:t>
            </a:r>
            <a:r>
              <a:rPr lang="pl-PL" sz="1600" dirty="0"/>
              <a:t> </a:t>
            </a:r>
            <a:r>
              <a:rPr lang="pl-PL" sz="1600" dirty="0" smtClean="0"/>
              <a:t> 					</a:t>
            </a:r>
            <a:r>
              <a:rPr lang="pl-PL" sz="1600" b="1" dirty="0" smtClean="0"/>
              <a:t>6 350,04 zł</a:t>
            </a:r>
          </a:p>
          <a:p>
            <a:r>
              <a:rPr lang="pl-PL" sz="1600" dirty="0" smtClean="0"/>
              <a:t>Zlecenie nr RO.3040.138.2024 z dnia 11.04.2024 – wykoszenie pobocza drogi gminnej ul. Polnej w </a:t>
            </a:r>
            <a:r>
              <a:rPr lang="pl-PL" sz="1600" dirty="0" err="1" smtClean="0"/>
              <a:t>Rogierówku</a:t>
            </a:r>
            <a:r>
              <a:rPr lang="pl-PL" sz="1600" dirty="0" smtClean="0"/>
              <a:t> na całej długości od ul. Poznańskiej do ul. Kościuszki w </a:t>
            </a:r>
            <a:r>
              <a:rPr lang="pl-PL" sz="1600" dirty="0" err="1" smtClean="0"/>
              <a:t>Rogierówku</a:t>
            </a:r>
            <a:r>
              <a:rPr lang="pl-PL" sz="1600" dirty="0" smtClean="0"/>
              <a:t> 							</a:t>
            </a:r>
            <a:r>
              <a:rPr lang="pl-PL" sz="1600" b="1" dirty="0" smtClean="0"/>
              <a:t>450 zł 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22398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93718" y="332509"/>
            <a:ext cx="9642764" cy="768271"/>
          </a:xfrm>
        </p:spPr>
        <p:txBody>
          <a:bodyPr/>
          <a:lstStyle/>
          <a:p>
            <a:r>
              <a:rPr lang="pl-PL" dirty="0" smtClean="0"/>
              <a:t>Plan na rok 2025 dodatkowe zadania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1818408" y="1309255"/>
            <a:ext cx="10183091" cy="5163626"/>
          </a:xfrm>
        </p:spPr>
        <p:txBody>
          <a:bodyPr>
            <a:normAutofit fontScale="92500" lnSpcReduction="10000"/>
          </a:bodyPr>
          <a:lstStyle/>
          <a:p>
            <a:r>
              <a:rPr lang="pl-PL" b="1" u="sng" dirty="0" smtClean="0"/>
              <a:t>Wykaszanie poboczy w miejscowości:</a:t>
            </a:r>
            <a:r>
              <a:rPr lang="pl-PL" dirty="0"/>
              <a:t>	</a:t>
            </a:r>
            <a:endParaRPr lang="pl-PL" dirty="0" smtClean="0"/>
          </a:p>
          <a:p>
            <a:pPr marL="0" indent="0">
              <a:buNone/>
            </a:pPr>
            <a:r>
              <a:rPr lang="pl-PL" dirty="0"/>
              <a:t>	</a:t>
            </a:r>
            <a:r>
              <a:rPr lang="pl-PL" dirty="0" smtClean="0"/>
              <a:t>- Bytkowo ul. Borówkowa, Golfowa, ciąg pieszo rowerowy od ul. Truskawkowej </a:t>
            </a:r>
            <a:br>
              <a:rPr lang="pl-PL" dirty="0" smtClean="0"/>
            </a:br>
            <a:r>
              <a:rPr lang="pl-PL" dirty="0" smtClean="0"/>
              <a:t>	do ul. Malinowej</a:t>
            </a:r>
            <a:br>
              <a:rPr lang="pl-PL" dirty="0" smtClean="0"/>
            </a:br>
            <a:r>
              <a:rPr lang="pl-PL" dirty="0" smtClean="0"/>
              <a:t>	- </a:t>
            </a:r>
            <a:r>
              <a:rPr lang="pl-PL" dirty="0" err="1" smtClean="0"/>
              <a:t>Rogierówko</a:t>
            </a:r>
            <a:r>
              <a:rPr lang="pl-PL" dirty="0" smtClean="0"/>
              <a:t> ul. Kościuszki ( od ul. Polnej do ul. Rynkowej), ul. Polna (od ul. Poznańskiej </a:t>
            </a:r>
            <a:br>
              <a:rPr lang="pl-PL" dirty="0" smtClean="0"/>
            </a:br>
            <a:r>
              <a:rPr lang="pl-PL" dirty="0" smtClean="0"/>
              <a:t>	do ul. Kościuszki)  </a:t>
            </a:r>
          </a:p>
          <a:p>
            <a:r>
              <a:rPr lang="pl-PL" b="1" u="sng" dirty="0" smtClean="0"/>
              <a:t>Zamiatanie mechaniczne ulic gminnych metodą na mokro w miejscowości:</a:t>
            </a:r>
          </a:p>
          <a:p>
            <a:pPr marL="0" indent="0">
              <a:buNone/>
            </a:pPr>
            <a:r>
              <a:rPr lang="pl-PL" dirty="0" smtClean="0"/>
              <a:t>	- Cerekwica ul. Żwirowa , Sosnowa </a:t>
            </a:r>
          </a:p>
          <a:p>
            <a:pPr marL="0" indent="0">
              <a:buNone/>
            </a:pPr>
            <a:r>
              <a:rPr lang="pl-PL" dirty="0"/>
              <a:t>	</a:t>
            </a:r>
            <a:r>
              <a:rPr lang="pl-PL" dirty="0" smtClean="0"/>
              <a:t>- Bytkowo ul. Borówkowa, Topolowa </a:t>
            </a:r>
          </a:p>
          <a:p>
            <a:r>
              <a:rPr lang="pl-PL" b="1" u="sng" dirty="0" smtClean="0"/>
              <a:t>Zamiatanie chodników oraz ścieżek rowerowych w miejscowości: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	- Rokietnica ul. Szamotulska (krzyżówka od Trakt Napoleoński do Zmysłowa)</a:t>
            </a:r>
            <a:br>
              <a:rPr lang="pl-PL" dirty="0" smtClean="0"/>
            </a:br>
            <a:r>
              <a:rPr lang="pl-PL" dirty="0" smtClean="0"/>
              <a:t>	- Mrowino ul. Dworcowa ( od Zmysłowa do ul. Kolejowej)</a:t>
            </a:r>
            <a:br>
              <a:rPr lang="pl-PL" dirty="0" smtClean="0"/>
            </a:br>
            <a:r>
              <a:rPr lang="pl-PL" dirty="0" smtClean="0"/>
              <a:t>	- Bytkowo ul. Wierzbowa </a:t>
            </a:r>
          </a:p>
          <a:p>
            <a:r>
              <a:rPr lang="pl-PL" b="1" u="sng" dirty="0" smtClean="0"/>
              <a:t>Wykaszanie działek gminnych (place zabaw, boiska itp.) w miejscowości</a:t>
            </a:r>
            <a:r>
              <a:rPr lang="pl-PL" b="1" dirty="0" smtClean="0"/>
              <a:t>: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	- Krzyszkowo boisko oraz plac zabaw</a:t>
            </a:r>
          </a:p>
          <a:p>
            <a:r>
              <a:rPr lang="pl-PL" b="1" u="sng" dirty="0" smtClean="0"/>
              <a:t>Sprzątanie i </a:t>
            </a:r>
            <a:r>
              <a:rPr lang="pl-PL" b="1" u="sng" dirty="0" err="1" smtClean="0"/>
              <a:t>odwachszczenie</a:t>
            </a:r>
            <a:r>
              <a:rPr lang="pl-PL" b="1" u="sng" dirty="0" smtClean="0"/>
              <a:t> działek gminnych w miejscowości :</a:t>
            </a:r>
            <a:r>
              <a:rPr lang="pl-PL" u="sng" dirty="0" smtClean="0"/>
              <a:t/>
            </a:r>
            <a:br>
              <a:rPr lang="pl-PL" u="sng" dirty="0" smtClean="0"/>
            </a:br>
            <a:r>
              <a:rPr lang="pl-PL" dirty="0" smtClean="0"/>
              <a:t>	- Bytkowo boisko </a:t>
            </a:r>
          </a:p>
          <a:p>
            <a:r>
              <a:rPr lang="pl-PL" b="1" u="sng" dirty="0" err="1" smtClean="0"/>
              <a:t>Opróźnianie</a:t>
            </a:r>
            <a:r>
              <a:rPr lang="pl-PL" b="1" u="sng" dirty="0" smtClean="0"/>
              <a:t> koszy ulicznych </a:t>
            </a:r>
            <a:r>
              <a:rPr lang="pl-PL" dirty="0" smtClean="0"/>
              <a:t>– zwiększono ilość koszy ulicznych na ok 250 szt.</a:t>
            </a:r>
            <a:endParaRPr lang="pl-PL" b="1" u="sng" dirty="0" smtClean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6412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8070" y="229255"/>
            <a:ext cx="8911687" cy="1007263"/>
          </a:xfrm>
        </p:spPr>
        <p:txBody>
          <a:bodyPr/>
          <a:lstStyle/>
          <a:p>
            <a:r>
              <a:rPr lang="pl-PL" dirty="0" smtClean="0"/>
              <a:t>Oferta PUK Sp. z o.o. w Bytkowie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81292" y="1676399"/>
            <a:ext cx="9661671" cy="4776355"/>
          </a:xfrm>
        </p:spPr>
        <p:txBody>
          <a:bodyPr>
            <a:normAutofit/>
          </a:bodyPr>
          <a:lstStyle/>
          <a:p>
            <a:r>
              <a:rPr lang="pl-PL" dirty="0"/>
              <a:t>Przedsiębiorstwo Usług </a:t>
            </a:r>
            <a:r>
              <a:rPr lang="pl-PL" dirty="0" smtClean="0"/>
              <a:t>Komunalnych Sp. z o.o. </a:t>
            </a:r>
            <a:r>
              <a:rPr lang="pl-PL" dirty="0"/>
              <a:t>w Bytkowie </a:t>
            </a:r>
            <a:r>
              <a:rPr lang="pl-PL" dirty="0" smtClean="0"/>
              <a:t>złożyli wycenę prac na rok 2025r. Zgodnie ze złożoną propozycją harmonogramu została wyceniona </a:t>
            </a:r>
            <a:br>
              <a:rPr lang="pl-PL" dirty="0" smtClean="0"/>
            </a:br>
            <a:r>
              <a:rPr lang="pl-PL" dirty="0" smtClean="0"/>
              <a:t>															</a:t>
            </a:r>
            <a:r>
              <a:rPr lang="pl-PL" sz="2400" b="1" dirty="0" smtClean="0"/>
              <a:t>859 817,60 zł/rok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 smtClean="0"/>
              <a:t>Utrzymanie czystości na terenie Gminy Rokietnica 			</a:t>
            </a:r>
            <a:r>
              <a:rPr lang="pl-PL" b="1" dirty="0" smtClean="0"/>
              <a:t>703 685,27 zł na rok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 smtClean="0"/>
              <a:t>Utrzymanie </a:t>
            </a:r>
            <a:r>
              <a:rPr lang="pl-PL" dirty="0"/>
              <a:t>czystości na przystankach komunikacyjnych, autobusowych, lokalizowanych na terenie Gminy </a:t>
            </a:r>
            <a:r>
              <a:rPr lang="pl-PL" dirty="0" smtClean="0"/>
              <a:t>Rokietnica				</a:t>
            </a:r>
            <a:r>
              <a:rPr lang="pl-PL" b="1" dirty="0" smtClean="0"/>
              <a:t>76 097,44 na rok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 smtClean="0"/>
              <a:t>Opróżnianie </a:t>
            </a:r>
            <a:r>
              <a:rPr lang="pl-PL" dirty="0"/>
              <a:t>koszy ulicznych zlokalizowanych na terenie Gminy </a:t>
            </a:r>
            <a:r>
              <a:rPr lang="pl-PL" dirty="0" smtClean="0"/>
              <a:t>Rokietnica</a:t>
            </a:r>
          </a:p>
          <a:p>
            <a:pPr marL="0" indent="0">
              <a:buNone/>
            </a:pPr>
            <a:r>
              <a:rPr lang="pl-PL" b="1" dirty="0"/>
              <a:t>	</a:t>
            </a:r>
            <a:r>
              <a:rPr lang="pl-PL" b="1" dirty="0" smtClean="0"/>
              <a:t>														80 034,89 zł na rok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 smtClean="0"/>
              <a:t>Przewóz padłych zwierząt na teren Oczyszczalni Ścieków na każdorazowe zgłoszenie												</a:t>
            </a:r>
            <a:r>
              <a:rPr lang="pl-PL" b="1" dirty="0" smtClean="0"/>
              <a:t>105,00 zł / 1 wyjazd</a:t>
            </a:r>
            <a:endParaRPr lang="pl-PL" b="1" dirty="0"/>
          </a:p>
          <a:p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80512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45719"/>
          </a:xfrm>
        </p:spPr>
        <p:txBody>
          <a:bodyPr>
            <a:normAutofit fontScale="90000"/>
          </a:bodyPr>
          <a:lstStyle/>
          <a:p>
            <a:endParaRPr lang="pl-PL" dirty="0"/>
          </a:p>
        </p:txBody>
      </p:sp>
      <p:graphicFrame>
        <p:nvGraphicFramePr>
          <p:cNvPr id="5" name="Wykres 4"/>
          <p:cNvGraphicFramePr/>
          <p:nvPr>
            <p:extLst>
              <p:ext uri="{D42A27DB-BD31-4B8C-83A1-F6EECF244321}">
                <p14:modId xmlns:p14="http://schemas.microsoft.com/office/powerpoint/2010/main" val="2476839571"/>
              </p:ext>
            </p:extLst>
          </p:nvPr>
        </p:nvGraphicFramePr>
        <p:xfrm>
          <a:off x="2592924" y="924791"/>
          <a:ext cx="9200758" cy="5171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872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DZIĘKUJĘ ZA UWAGĘ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4" name="Obraz 3" descr="https://rokietnica.pl/wp-content/themes/rokietnica/includes/img/logo_1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9768" y="1955223"/>
            <a:ext cx="4762500" cy="952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572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mug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283</TotalTime>
  <Words>463</Words>
  <Application>Microsoft Office PowerPoint</Application>
  <PresentationFormat>Panoramiczny</PresentationFormat>
  <Paragraphs>126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Wingdings</vt:lpstr>
      <vt:lpstr>Wingdings 3</vt:lpstr>
      <vt:lpstr>Smuga</vt:lpstr>
      <vt:lpstr>Utrzymanie terenów zielonych na terenie  Gminy Rokietnica </vt:lpstr>
      <vt:lpstr>Porządek i czystość</vt:lpstr>
      <vt:lpstr>Prezentacja programu PowerPoint</vt:lpstr>
      <vt:lpstr>Prezentacja programu PowerPoint</vt:lpstr>
      <vt:lpstr>Kwoty wydane stan na 30.09.2024</vt:lpstr>
      <vt:lpstr>Plan na rok 2025 dodatkowe zadania</vt:lpstr>
      <vt:lpstr>Oferta PUK Sp. z o.o. w Bytkowie </vt:lpstr>
      <vt:lpstr>Prezentacja programu PowerPoint</vt:lpstr>
      <vt:lpstr>DZIĘKUJĘ ZA UWAGĘ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Utrzymanie terenów zielonych na terenie Gminy Rokietnica</dc:title>
  <dc:creator>Lidka Lubka</dc:creator>
  <cp:lastModifiedBy>Lidka Lubka</cp:lastModifiedBy>
  <cp:revision>29</cp:revision>
  <dcterms:created xsi:type="dcterms:W3CDTF">2024-10-07T09:02:41Z</dcterms:created>
  <dcterms:modified xsi:type="dcterms:W3CDTF">2024-10-07T13:45:59Z</dcterms:modified>
</cp:coreProperties>
</file>